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79" r:id="rId6"/>
    <p:sldMasterId id="2147483688" r:id="rId7"/>
    <p:sldMasterId id="2147483681" r:id="rId8"/>
    <p:sldMasterId id="2147483683" r:id="rId9"/>
  </p:sldMasterIdLst>
  <p:notesMasterIdLst>
    <p:notesMasterId r:id="rId34"/>
  </p:notesMasterIdLst>
  <p:sldIdLst>
    <p:sldId id="420" r:id="rId10"/>
    <p:sldId id="1096" r:id="rId11"/>
    <p:sldId id="1114" r:id="rId12"/>
    <p:sldId id="1098" r:id="rId13"/>
    <p:sldId id="1099" r:id="rId14"/>
    <p:sldId id="1101" r:id="rId15"/>
    <p:sldId id="1103" r:id="rId16"/>
    <p:sldId id="1124" r:id="rId17"/>
    <p:sldId id="1125" r:id="rId18"/>
    <p:sldId id="1100" r:id="rId19"/>
    <p:sldId id="1126" r:id="rId20"/>
    <p:sldId id="1133" r:id="rId21"/>
    <p:sldId id="1127" r:id="rId22"/>
    <p:sldId id="1128" r:id="rId23"/>
    <p:sldId id="1108" r:id="rId24"/>
    <p:sldId id="1109" r:id="rId25"/>
    <p:sldId id="1110" r:id="rId26"/>
    <p:sldId id="1111" r:id="rId27"/>
    <p:sldId id="1113" r:id="rId28"/>
    <p:sldId id="1115" r:id="rId29"/>
    <p:sldId id="1116" r:id="rId30"/>
    <p:sldId id="1122" r:id="rId31"/>
    <p:sldId id="1123" r:id="rId32"/>
    <p:sldId id="10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na De Giorgi" initials="MDG" lastIdx="1" clrIdx="0">
    <p:extLst>
      <p:ext uri="{19B8F6BF-5375-455C-9EA6-DF929625EA0E}">
        <p15:presenceInfo xmlns:p15="http://schemas.microsoft.com/office/powerpoint/2012/main" userId="S::marina.degiorgi@geant.org::6a91c7ad-f824-4005-8c6e-460699cd9346" providerId="AD"/>
      </p:ext>
    </p:extLst>
  </p:cmAuthor>
  <p:cmAuthor id="2" name="Paul Hasleham" initials="PH" lastIdx="1" clrIdx="1">
    <p:extLst>
      <p:ext uri="{19B8F6BF-5375-455C-9EA6-DF929625EA0E}">
        <p15:presenceInfo xmlns:p15="http://schemas.microsoft.com/office/powerpoint/2012/main" userId="vue7nv8lUmvJnVoN18htNPcEISingpEqoE+wkukXTH0=" providerId="None"/>
      </p:ext>
    </p:extLst>
  </p:cmAuthor>
  <p:cmAuthor id="3" name="Leonardo Marino" initials="LM" lastIdx="2" clrIdx="2">
    <p:extLst>
      <p:ext uri="{19B8F6BF-5375-455C-9EA6-DF929625EA0E}">
        <p15:presenceInfo xmlns:p15="http://schemas.microsoft.com/office/powerpoint/2012/main" userId="85O0jWq4khe/e03UXpgSX/u+MVRG/EN6OCKD0xVajVE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B8BD"/>
    <a:srgbClr val="1F4270"/>
    <a:srgbClr val="1F4E79"/>
    <a:srgbClr val="9CFEF5"/>
    <a:srgbClr val="00FFFF"/>
    <a:srgbClr val="C4457A"/>
    <a:srgbClr val="F4E200"/>
    <a:srgbClr val="002060"/>
    <a:srgbClr val="45A342"/>
    <a:srgbClr val="0AB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8" autoAdjust="0"/>
    <p:restoredTop sz="96300" autoAdjust="0"/>
  </p:normalViewPr>
  <p:slideViewPr>
    <p:cSldViewPr snapToGrid="0">
      <p:cViewPr varScale="1">
        <p:scale>
          <a:sx n="110" d="100"/>
          <a:sy n="110" d="100"/>
        </p:scale>
        <p:origin x="10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ableStyles" Target="tableStyles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FA2B-42E7-483C-89A7-B63D17235420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6957-3063-4AF5-9C10-771E4439D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9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75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23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6957-3063-4AF5-9C10-771E4439D9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800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58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6957-3063-4AF5-9C10-771E4439D9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13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6957-3063-4AF5-9C10-771E4439D9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340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722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9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517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635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34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126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6957-3063-4AF5-9C10-771E4439D9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677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6957-3063-4AF5-9C10-771E4439D9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7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6957-3063-4AF5-9C10-771E4439D9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6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6957-3063-4AF5-9C10-771E4439D9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313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78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159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95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41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44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6957-3063-4AF5-9C10-771E4439D9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938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6957-3063-4AF5-9C10-771E4439D98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409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A939C3-905C-4049-D5FD-91F532688AE0}"/>
              </a:ext>
            </a:extLst>
          </p:cNvPr>
          <p:cNvSpPr/>
          <p:nvPr userDrawn="1"/>
        </p:nvSpPr>
        <p:spPr>
          <a:xfrm>
            <a:off x="0" y="-22301"/>
            <a:ext cx="12032535" cy="6338264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F30A1-C025-1F55-1C24-49A097BD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7AC89-A300-37E0-582A-DEC698078DFC}"/>
              </a:ext>
            </a:extLst>
          </p:cNvPr>
          <p:cNvSpPr/>
          <p:nvPr userDrawn="1"/>
        </p:nvSpPr>
        <p:spPr>
          <a:xfrm>
            <a:off x="12754" y="4832211"/>
            <a:ext cx="12179246" cy="2042360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079E9-6E43-7154-64B2-1A5EEF4F8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623F1CF0-B6DA-C595-B8D5-3F120932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54" y="2314410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09EE48B-16DB-EFC1-DECD-D77BE81D890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subtitle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41A64-01CD-4B12-F0DF-7AA9843D140F}"/>
              </a:ext>
            </a:extLst>
          </p:cNvPr>
          <p:cNvSpPr/>
          <p:nvPr userDrawn="1"/>
        </p:nvSpPr>
        <p:spPr>
          <a:xfrm>
            <a:off x="11037739" y="5716824"/>
            <a:ext cx="1171195" cy="1171195"/>
          </a:xfrm>
          <a:custGeom>
            <a:avLst/>
            <a:gdLst>
              <a:gd name="connsiteX0" fmla="*/ 0 w 1402596"/>
              <a:gd name="connsiteY0" fmla="*/ 0 h 1402596"/>
              <a:gd name="connsiteX1" fmla="*/ 1402596 w 1402596"/>
              <a:gd name="connsiteY1" fmla="*/ 0 h 1402596"/>
              <a:gd name="connsiteX2" fmla="*/ 1402596 w 1402596"/>
              <a:gd name="connsiteY2" fmla="*/ 1402596 h 1402596"/>
              <a:gd name="connsiteX3" fmla="*/ 0 w 1402596"/>
              <a:gd name="connsiteY3" fmla="*/ 1402596 h 1402596"/>
              <a:gd name="connsiteX4" fmla="*/ 0 w 1402596"/>
              <a:gd name="connsiteY4" fmla="*/ 0 h 1402596"/>
              <a:gd name="connsiteX0" fmla="*/ 0 w 1402596"/>
              <a:gd name="connsiteY0" fmla="*/ 1402596 h 1402596"/>
              <a:gd name="connsiteX1" fmla="*/ 1402596 w 1402596"/>
              <a:gd name="connsiteY1" fmla="*/ 0 h 1402596"/>
              <a:gd name="connsiteX2" fmla="*/ 1402596 w 1402596"/>
              <a:gd name="connsiteY2" fmla="*/ 1402596 h 1402596"/>
              <a:gd name="connsiteX3" fmla="*/ 0 w 1402596"/>
              <a:gd name="connsiteY3" fmla="*/ 1402596 h 140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596" h="1402596">
                <a:moveTo>
                  <a:pt x="0" y="1402596"/>
                </a:moveTo>
                <a:lnTo>
                  <a:pt x="1402596" y="0"/>
                </a:lnTo>
                <a:lnTo>
                  <a:pt x="1402596" y="1402596"/>
                </a:lnTo>
                <a:lnTo>
                  <a:pt x="0" y="14025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8DAA213-132D-6A2A-F21C-9C7AAC5538AA}"/>
              </a:ext>
            </a:extLst>
          </p:cNvPr>
          <p:cNvSpPr/>
          <p:nvPr userDrawn="1"/>
        </p:nvSpPr>
        <p:spPr>
          <a:xfrm rot="18940972">
            <a:off x="10539361" y="5650681"/>
            <a:ext cx="1640667" cy="774393"/>
          </a:xfrm>
          <a:custGeom>
            <a:avLst/>
            <a:gdLst>
              <a:gd name="connsiteX0" fmla="*/ 0 w 1591482"/>
              <a:gd name="connsiteY0" fmla="*/ 750465 h 750465"/>
              <a:gd name="connsiteX1" fmla="*/ 795741 w 1591482"/>
              <a:gd name="connsiteY1" fmla="*/ 0 h 750465"/>
              <a:gd name="connsiteX2" fmla="*/ 1591482 w 1591482"/>
              <a:gd name="connsiteY2" fmla="*/ 750465 h 750465"/>
              <a:gd name="connsiteX3" fmla="*/ 0 w 1591482"/>
              <a:gd name="connsiteY3" fmla="*/ 750465 h 750465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543"/>
              <a:gd name="connsiteY0" fmla="*/ 761518 h 761518"/>
              <a:gd name="connsiteX1" fmla="*/ 784688 w 1591543"/>
              <a:gd name="connsiteY1" fmla="*/ 0 h 761518"/>
              <a:gd name="connsiteX2" fmla="*/ 1591482 w 1591543"/>
              <a:gd name="connsiteY2" fmla="*/ 761518 h 761518"/>
              <a:gd name="connsiteX3" fmla="*/ 0 w 1591543"/>
              <a:gd name="connsiteY3" fmla="*/ 761518 h 761518"/>
              <a:gd name="connsiteX0" fmla="*/ 0 w 1591556"/>
              <a:gd name="connsiteY0" fmla="*/ 756181 h 756181"/>
              <a:gd name="connsiteX1" fmla="*/ 828613 w 1591556"/>
              <a:gd name="connsiteY1" fmla="*/ 0 h 756181"/>
              <a:gd name="connsiteX2" fmla="*/ 1591482 w 1591556"/>
              <a:gd name="connsiteY2" fmla="*/ 756181 h 756181"/>
              <a:gd name="connsiteX3" fmla="*/ 0 w 1591556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68383"/>
              <a:gd name="connsiteY0" fmla="*/ 780013 h 780013"/>
              <a:gd name="connsiteX1" fmla="*/ 805448 w 1568383"/>
              <a:gd name="connsiteY1" fmla="*/ 0 h 780013"/>
              <a:gd name="connsiteX2" fmla="*/ 1568317 w 1568383"/>
              <a:gd name="connsiteY2" fmla="*/ 756181 h 780013"/>
              <a:gd name="connsiteX3" fmla="*/ 0 w 1568383"/>
              <a:gd name="connsiteY3" fmla="*/ 780013 h 780013"/>
              <a:gd name="connsiteX0" fmla="*/ 28149 w 1596532"/>
              <a:gd name="connsiteY0" fmla="*/ 780013 h 780020"/>
              <a:gd name="connsiteX1" fmla="*/ 833597 w 1596532"/>
              <a:gd name="connsiteY1" fmla="*/ 0 h 780020"/>
              <a:gd name="connsiteX2" fmla="*/ 1596466 w 1596532"/>
              <a:gd name="connsiteY2" fmla="*/ 756181 h 780020"/>
              <a:gd name="connsiteX3" fmla="*/ 28149 w 1596532"/>
              <a:gd name="connsiteY3" fmla="*/ 780013 h 780020"/>
              <a:gd name="connsiteX0" fmla="*/ 28149 w 1596719"/>
              <a:gd name="connsiteY0" fmla="*/ 780013 h 780020"/>
              <a:gd name="connsiteX1" fmla="*/ 833597 w 1596719"/>
              <a:gd name="connsiteY1" fmla="*/ 0 h 780020"/>
              <a:gd name="connsiteX2" fmla="*/ 1596466 w 1596719"/>
              <a:gd name="connsiteY2" fmla="*/ 756181 h 780020"/>
              <a:gd name="connsiteX3" fmla="*/ 28149 w 1596719"/>
              <a:gd name="connsiteY3" fmla="*/ 780013 h 780020"/>
              <a:gd name="connsiteX0" fmla="*/ 26113 w 1594683"/>
              <a:gd name="connsiteY0" fmla="*/ 780013 h 780029"/>
              <a:gd name="connsiteX1" fmla="*/ 831561 w 1594683"/>
              <a:gd name="connsiteY1" fmla="*/ 0 h 780029"/>
              <a:gd name="connsiteX2" fmla="*/ 1594430 w 1594683"/>
              <a:gd name="connsiteY2" fmla="*/ 756181 h 780029"/>
              <a:gd name="connsiteX3" fmla="*/ 26113 w 1594683"/>
              <a:gd name="connsiteY3" fmla="*/ 780013 h 780029"/>
              <a:gd name="connsiteX0" fmla="*/ 19416 w 1587986"/>
              <a:gd name="connsiteY0" fmla="*/ 780013 h 852385"/>
              <a:gd name="connsiteX1" fmla="*/ 824864 w 1587986"/>
              <a:gd name="connsiteY1" fmla="*/ 0 h 852385"/>
              <a:gd name="connsiteX2" fmla="*/ 1587733 w 1587986"/>
              <a:gd name="connsiteY2" fmla="*/ 756181 h 852385"/>
              <a:gd name="connsiteX3" fmla="*/ 19416 w 1587986"/>
              <a:gd name="connsiteY3" fmla="*/ 780013 h 852385"/>
              <a:gd name="connsiteX0" fmla="*/ 19416 w 1587986"/>
              <a:gd name="connsiteY0" fmla="*/ 780013 h 852385"/>
              <a:gd name="connsiteX1" fmla="*/ 824864 w 1587986"/>
              <a:gd name="connsiteY1" fmla="*/ 0 h 852385"/>
              <a:gd name="connsiteX2" fmla="*/ 1587733 w 1587986"/>
              <a:gd name="connsiteY2" fmla="*/ 756181 h 852385"/>
              <a:gd name="connsiteX3" fmla="*/ 19416 w 1587986"/>
              <a:gd name="connsiteY3" fmla="*/ 780013 h 852385"/>
              <a:gd name="connsiteX0" fmla="*/ 19416 w 1587986"/>
              <a:gd name="connsiteY0" fmla="*/ 780013 h 780013"/>
              <a:gd name="connsiteX1" fmla="*/ 824864 w 1587986"/>
              <a:gd name="connsiteY1" fmla="*/ 0 h 780013"/>
              <a:gd name="connsiteX2" fmla="*/ 1587733 w 1587986"/>
              <a:gd name="connsiteY2" fmla="*/ 756181 h 780013"/>
              <a:gd name="connsiteX3" fmla="*/ 19416 w 1587986"/>
              <a:gd name="connsiteY3" fmla="*/ 780013 h 780013"/>
              <a:gd name="connsiteX0" fmla="*/ 0 w 1568570"/>
              <a:gd name="connsiteY0" fmla="*/ 780013 h 780013"/>
              <a:gd name="connsiteX1" fmla="*/ 805448 w 1568570"/>
              <a:gd name="connsiteY1" fmla="*/ 0 h 780013"/>
              <a:gd name="connsiteX2" fmla="*/ 1568317 w 1568570"/>
              <a:gd name="connsiteY2" fmla="*/ 756181 h 780013"/>
              <a:gd name="connsiteX3" fmla="*/ 0 w 1568570"/>
              <a:gd name="connsiteY3" fmla="*/ 780013 h 78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8570" h="780013">
                <a:moveTo>
                  <a:pt x="0" y="780013"/>
                </a:moveTo>
                <a:cubicBezTo>
                  <a:pt x="22577" y="772854"/>
                  <a:pt x="614066" y="457407"/>
                  <a:pt x="805448" y="0"/>
                </a:cubicBezTo>
                <a:cubicBezTo>
                  <a:pt x="1338525" y="651398"/>
                  <a:pt x="1577484" y="756042"/>
                  <a:pt x="1568317" y="756181"/>
                </a:cubicBezTo>
                <a:lnTo>
                  <a:pt x="0" y="780013"/>
                </a:lnTo>
                <a:close/>
              </a:path>
            </a:pathLst>
          </a:custGeom>
          <a:solidFill>
            <a:srgbClr val="303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479A2B-31D9-0E3C-9171-7C8A00505931}"/>
              </a:ext>
            </a:extLst>
          </p:cNvPr>
          <p:cNvSpPr txBox="1">
            <a:spLocks/>
          </p:cNvSpPr>
          <p:nvPr userDrawn="1"/>
        </p:nvSpPr>
        <p:spPr>
          <a:xfrm>
            <a:off x="11291245" y="6408696"/>
            <a:ext cx="1003253" cy="4793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cap="all" dirty="0">
                <a:solidFill>
                  <a:srgbClr val="EE426D"/>
                </a:solidFill>
              </a:rPr>
              <a:t>Gn5-1</a:t>
            </a:r>
            <a:endParaRPr lang="en-GB" sz="2000" b="1" cap="all" dirty="0">
              <a:solidFill>
                <a:srgbClr val="EE42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7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58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C02-CB49-7B46-F9C9-E6E7C6E1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6790A62-2E7B-5F7B-4677-4AD038BB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244539-6C7B-7301-9B0A-59FE06FB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1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5-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96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N5-IC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7581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5-IC1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C02-CB49-7B46-F9C9-E6E7C6E1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6790A62-2E7B-5F7B-4677-4AD038BB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244539-6C7B-7301-9B0A-59FE06FB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1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4C84F7-885B-A94E-8E78-3C548CC59F92}"/>
              </a:ext>
            </a:extLst>
          </p:cNvPr>
          <p:cNvSpPr/>
          <p:nvPr userDrawn="1"/>
        </p:nvSpPr>
        <p:spPr>
          <a:xfrm>
            <a:off x="1538868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33503-981C-D64F-93D8-D1BA5F2FF6CB}"/>
              </a:ext>
            </a:extLst>
          </p:cNvPr>
          <p:cNvSpPr/>
          <p:nvPr userDrawn="1"/>
        </p:nvSpPr>
        <p:spPr>
          <a:xfrm>
            <a:off x="3077736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31B7F4-3BD6-224E-B99D-5A03C421D10D}"/>
              </a:ext>
            </a:extLst>
          </p:cNvPr>
          <p:cNvSpPr/>
          <p:nvPr userDrawn="1"/>
        </p:nvSpPr>
        <p:spPr>
          <a:xfrm>
            <a:off x="4616604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890159-B149-7240-8171-7C52C8290442}"/>
              </a:ext>
            </a:extLst>
          </p:cNvPr>
          <p:cNvSpPr/>
          <p:nvPr userDrawn="1"/>
        </p:nvSpPr>
        <p:spPr>
          <a:xfrm>
            <a:off x="6155472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63192-1966-31A9-FD95-8217F77F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E5318C5-706F-F2A5-CB60-BE840063A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5C0BC5-752A-CD9F-DAEB-92F43948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5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387589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3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A939C3-905C-4049-D5FD-91F532688AE0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F30A1-C025-1F55-1C24-49A097BD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7AC89-A300-37E0-582A-DEC698078DFC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079E9-6E43-7154-64B2-1A5EEF4F8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623F1CF0-B6DA-C595-B8D5-3F1209326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br>
              <a:rPr lang="en-US" dirty="0"/>
            </a:b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09EE48B-16DB-EFC1-DECD-D77BE81D89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1199" y="2952989"/>
            <a:ext cx="10444393" cy="479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CCA3BB8-A994-4079-4751-525E79977CE8}"/>
              </a:ext>
            </a:extLst>
          </p:cNvPr>
          <p:cNvSpPr txBox="1">
            <a:spLocks/>
          </p:cNvSpPr>
          <p:nvPr userDrawn="1"/>
        </p:nvSpPr>
        <p:spPr>
          <a:xfrm>
            <a:off x="744354" y="5303545"/>
            <a:ext cx="5467827" cy="4276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bg1"/>
                </a:solidFill>
              </a:rPr>
              <a:t>www.geant.org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7868D09-7E26-5049-0782-B28B5EDDF4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9" y="5824136"/>
            <a:ext cx="1984777" cy="414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1AFB44-C939-9C74-C018-C6BB0EDC813E}"/>
              </a:ext>
            </a:extLst>
          </p:cNvPr>
          <p:cNvSpPr txBox="1"/>
          <p:nvPr userDrawn="1"/>
        </p:nvSpPr>
        <p:spPr>
          <a:xfrm>
            <a:off x="788189" y="3888884"/>
            <a:ext cx="6130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E5634-7C1C-5968-19AF-0C55F30326B9}"/>
              </a:ext>
            </a:extLst>
          </p:cNvPr>
          <p:cNvSpPr txBox="1"/>
          <p:nvPr userDrawn="1"/>
        </p:nvSpPr>
        <p:spPr>
          <a:xfrm>
            <a:off x="734920" y="3208081"/>
            <a:ext cx="962273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>
                <a:solidFill>
                  <a:schemeClr val="bg1"/>
                </a:solidFill>
              </a:rPr>
              <a:t>Homepage</a:t>
            </a:r>
            <a:r>
              <a:rPr lang="en-GB" sz="2800" dirty="0">
                <a:solidFill>
                  <a:schemeClr val="bg1"/>
                </a:solidFill>
              </a:rPr>
              <a:t>: https://wiki.geant.org/display/WIF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solidFill>
                  <a:schemeClr val="bg1"/>
                </a:solidFill>
              </a:rPr>
              <a:t>WiFiMon</a:t>
            </a:r>
            <a:r>
              <a:rPr lang="en-US" sz="2800" b="1" dirty="0">
                <a:solidFill>
                  <a:schemeClr val="bg1"/>
                </a:solidFill>
              </a:rPr>
              <a:t> mailing list</a:t>
            </a:r>
            <a:r>
              <a:rPr lang="en-US" sz="2800" dirty="0">
                <a:solidFill>
                  <a:schemeClr val="bg1"/>
                </a:solidFill>
              </a:rPr>
              <a:t>: wifimon-ops@lists.geant.org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5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39E1F8-990F-F5B1-0F9A-2A6582A4B0A9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5A7FE-50B9-666E-795F-45B63970C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B5C591-99D1-235D-18AA-B504CEF331E4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4D23DF3-447B-8C13-7C2C-570B97CE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86023-3160-F54D-ABE2-A8AFA16E520E}"/>
              </a:ext>
            </a:extLst>
          </p:cNvPr>
          <p:cNvSpPr/>
          <p:nvPr userDrawn="1"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2B47DB-29AD-084C-8232-6CAF9C67327F}"/>
              </a:ext>
            </a:extLst>
          </p:cNvPr>
          <p:cNvSpPr txBox="1">
            <a:spLocks/>
          </p:cNvSpPr>
          <p:nvPr userDrawn="1"/>
        </p:nvSpPr>
        <p:spPr>
          <a:xfrm>
            <a:off x="10646471" y="105344"/>
            <a:ext cx="670560" cy="332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EB0FA4-9B1C-4D6B-AF0A-97437B69127A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r>
              <a:rPr lang="en-GB" dirty="0">
                <a:solidFill>
                  <a:schemeClr val="bg1"/>
                </a:solidFill>
              </a:rPr>
              <a:t>     |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65F78CF-3545-4647-AFFC-4E9114BD5F00}"/>
              </a:ext>
            </a:extLst>
          </p:cNvPr>
          <p:cNvSpPr txBox="1">
            <a:spLocks/>
          </p:cNvSpPr>
          <p:nvPr userDrawn="1"/>
        </p:nvSpPr>
        <p:spPr>
          <a:xfrm>
            <a:off x="11356610" y="139678"/>
            <a:ext cx="1268825" cy="2909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F4E200"/>
                </a:solidFill>
                <a:latin typeface="+mn-lt"/>
              </a:rPr>
              <a:t>GN5-1</a:t>
            </a:r>
            <a:endParaRPr lang="en-GB" sz="1200" b="1" dirty="0">
              <a:solidFill>
                <a:srgbClr val="F4E200"/>
              </a:solidFill>
              <a:latin typeface="+mn-lt"/>
            </a:endParaRPr>
          </a:p>
        </p:txBody>
      </p:sp>
      <p:pic>
        <p:nvPicPr>
          <p:cNvPr id="5" name="Picture 4" descr="A picture containing aircraft&#10;&#10;Description automatically generated">
            <a:extLst>
              <a:ext uri="{FF2B5EF4-FFF2-40B4-BE49-F238E27FC236}">
                <a16:creationId xmlns:a16="http://schemas.microsoft.com/office/drawing/2014/main" id="{A3DBBBB7-9CE4-D342-A765-EF35A5E66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70685" r="16055" b="24139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86023-3160-F54D-ABE2-A8AFA16E520E}"/>
              </a:ext>
            </a:extLst>
          </p:cNvPr>
          <p:cNvSpPr/>
          <p:nvPr userDrawn="1"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2B47DB-29AD-084C-8232-6CAF9C67327F}"/>
              </a:ext>
            </a:extLst>
          </p:cNvPr>
          <p:cNvSpPr txBox="1">
            <a:spLocks/>
          </p:cNvSpPr>
          <p:nvPr userDrawn="1"/>
        </p:nvSpPr>
        <p:spPr>
          <a:xfrm>
            <a:off x="10646471" y="105344"/>
            <a:ext cx="670560" cy="332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EB0FA4-9B1C-4D6B-AF0A-97437B69127A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r>
              <a:rPr lang="en-GB" dirty="0">
                <a:solidFill>
                  <a:schemeClr val="bg1"/>
                </a:solidFill>
              </a:rPr>
              <a:t>     |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65F78CF-3545-4647-AFFC-4E9114BD5F00}"/>
              </a:ext>
            </a:extLst>
          </p:cNvPr>
          <p:cNvSpPr txBox="1">
            <a:spLocks/>
          </p:cNvSpPr>
          <p:nvPr userDrawn="1"/>
        </p:nvSpPr>
        <p:spPr>
          <a:xfrm>
            <a:off x="11356610" y="139678"/>
            <a:ext cx="1268825" cy="2909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F4E200"/>
                </a:solidFill>
                <a:latin typeface="+mn-lt"/>
              </a:rPr>
              <a:t>GN5-IC1</a:t>
            </a:r>
            <a:endParaRPr lang="en-GB" sz="1200" b="1" dirty="0">
              <a:solidFill>
                <a:srgbClr val="F4E200"/>
              </a:solidFill>
              <a:latin typeface="+mn-lt"/>
            </a:endParaRPr>
          </a:p>
        </p:txBody>
      </p:sp>
      <p:pic>
        <p:nvPicPr>
          <p:cNvPr id="5" name="Picture 4" descr="A picture containing aircraft&#10;&#10;Description automatically generated">
            <a:extLst>
              <a:ext uri="{FF2B5EF4-FFF2-40B4-BE49-F238E27FC236}">
                <a16:creationId xmlns:a16="http://schemas.microsoft.com/office/drawing/2014/main" id="{A3DBBBB7-9CE4-D342-A765-EF35A5E66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70685" r="16055" b="24139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1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0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39E1F8-990F-F5B1-0F9A-2A6582A4B0A9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5A7FE-50B9-666E-795F-45B63970C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B5C591-99D1-235D-18AA-B504CEF331E4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F881E-B96E-DF9A-A5E7-193EEFB67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5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spng.com/image/38120/raspberry-pi-typeb-no-logo-edi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E7EDA4-3067-4DC1-E658-1AB44EC4A9F6}"/>
              </a:ext>
            </a:extLst>
          </p:cNvPr>
          <p:cNvSpPr txBox="1">
            <a:spLocks/>
          </p:cNvSpPr>
          <p:nvPr/>
        </p:nvSpPr>
        <p:spPr>
          <a:xfrm>
            <a:off x="257916" y="5528085"/>
            <a:ext cx="9687273" cy="6317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Network Performance and Monitoring Workshop</a:t>
            </a:r>
          </a:p>
          <a:p>
            <a:r>
              <a:rPr lang="en-US" dirty="0">
                <a:solidFill>
                  <a:schemeClr val="bg1"/>
                </a:solidFill>
              </a:rPr>
              <a:t>Virtual Event</a:t>
            </a:r>
          </a:p>
          <a:p>
            <a:r>
              <a:rPr lang="en-US" dirty="0">
                <a:solidFill>
                  <a:schemeClr val="bg1"/>
                </a:solidFill>
              </a:rPr>
              <a:t>February 14, 2024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7E757D6-C1A6-5F20-39AE-D5C4BC7D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16" y="1782873"/>
            <a:ext cx="6753726" cy="1246157"/>
          </a:xfrm>
        </p:spPr>
        <p:txBody>
          <a:bodyPr/>
          <a:lstStyle/>
          <a:p>
            <a:r>
              <a:rPr lang="en-US" dirty="0"/>
              <a:t>GÉANT </a:t>
            </a:r>
            <a:r>
              <a:rPr lang="en-US" dirty="0" err="1"/>
              <a:t>WiFiMon</a:t>
            </a:r>
            <a:r>
              <a:rPr lang="en-US" dirty="0"/>
              <a:t> for Wi-Fi Network Monitoring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4C65C26-CF99-E236-2A5D-989BA89C0B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8249" y="3029030"/>
            <a:ext cx="10444393" cy="1436385"/>
          </a:xfrm>
        </p:spPr>
        <p:txBody>
          <a:bodyPr lIns="91440" tIns="45720" rIns="91440" bIns="45720" anchor="t"/>
          <a:lstStyle/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Nikos Kostopoulos, NTUA, </a:t>
            </a:r>
            <a:r>
              <a:rPr lang="en-US" sz="2800" dirty="0" err="1">
                <a:cs typeface="Calibri"/>
              </a:rPr>
              <a:t>WiFiMon</a:t>
            </a:r>
            <a:r>
              <a:rPr lang="en-US" sz="2800" dirty="0">
                <a:cs typeface="Calibri"/>
              </a:rPr>
              <a:t> Team Member</a:t>
            </a:r>
          </a:p>
          <a:p>
            <a:r>
              <a:rPr lang="en-US" sz="2800" dirty="0">
                <a:cs typeface="Calibri"/>
              </a:rPr>
              <a:t>Elisantila Gaci, RASH, </a:t>
            </a:r>
            <a:r>
              <a:rPr lang="en-US" sz="2800" dirty="0" err="1">
                <a:cs typeface="Calibri"/>
              </a:rPr>
              <a:t>WiFiMon</a:t>
            </a:r>
            <a:r>
              <a:rPr lang="en-US" sz="2800" dirty="0">
                <a:cs typeface="Calibri"/>
              </a:rPr>
              <a:t> Service Manager</a:t>
            </a:r>
          </a:p>
          <a:p>
            <a:endParaRPr lang="en-US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54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Overview of </a:t>
            </a: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i="1" dirty="0">
                <a:solidFill>
                  <a:schemeClr val="bg1"/>
                </a:solidFill>
              </a:rPr>
              <a:t> Measurements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278878" y="6058684"/>
            <a:ext cx="11695409" cy="682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9E794BD3-1748-A29A-6A56-A748404775C1}"/>
              </a:ext>
            </a:extLst>
          </p:cNvPr>
          <p:cNvSpPr txBox="1"/>
          <p:nvPr/>
        </p:nvSpPr>
        <p:spPr bwMode="auto">
          <a:xfrm>
            <a:off x="949031" y="6058684"/>
            <a:ext cx="10964091" cy="5942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None/>
              <a:defRPr/>
            </a:pPr>
            <a:r>
              <a:rPr lang="en-US" sz="2800" dirty="0">
                <a:solidFill>
                  <a:srgbClr val="1E4E79"/>
                </a:solidFill>
                <a:cs typeface="Calibri"/>
              </a:rPr>
              <a:t>The </a:t>
            </a:r>
            <a:r>
              <a:rPr lang="en-US" sz="2800" b="1" i="1" dirty="0">
                <a:solidFill>
                  <a:srgbClr val="1E4E79"/>
                </a:solidFill>
                <a:cs typeface="Calibri"/>
              </a:rPr>
              <a:t>Overview</a:t>
            </a:r>
            <a:r>
              <a:rPr lang="en-US" sz="2800" dirty="0">
                <a:solidFill>
                  <a:srgbClr val="1E4E79"/>
                </a:solidFill>
                <a:cs typeface="Calibri"/>
              </a:rPr>
              <a:t> tab summarizes received measurements on a daily basis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EFB15F1-F147-51EE-5BFA-6EED60C40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9"/>
          <a:stretch/>
        </p:blipFill>
        <p:spPr>
          <a:xfrm>
            <a:off x="694508" y="714055"/>
            <a:ext cx="10802984" cy="52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4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Average Upload Throughput Measurements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692432" y="5347556"/>
            <a:ext cx="10807136" cy="93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21D6542E-C673-281E-2C8F-B130C920401E}"/>
              </a:ext>
            </a:extLst>
          </p:cNvPr>
          <p:cNvSpPr txBox="1"/>
          <p:nvPr/>
        </p:nvSpPr>
        <p:spPr bwMode="auto">
          <a:xfrm>
            <a:off x="692432" y="5402202"/>
            <a:ext cx="10920347" cy="5142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The results of all test-tools (Boomerang and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LibreSpeed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 are aggregated</a:t>
            </a:r>
          </a:p>
          <a:p>
            <a:pPr>
              <a:spcBef>
                <a:spcPts val="0"/>
              </a:spcBef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Significant drops (blue circles) are visible in the chart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A99D48E9-B337-58C1-319B-E96355CB8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19" y="903970"/>
            <a:ext cx="9180640" cy="403555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595DB4D-C401-86EF-79EA-FF99DAA7B8DC}"/>
              </a:ext>
            </a:extLst>
          </p:cNvPr>
          <p:cNvSpPr/>
          <p:nvPr/>
        </p:nvSpPr>
        <p:spPr>
          <a:xfrm>
            <a:off x="6502469" y="3510182"/>
            <a:ext cx="269966" cy="26996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B4BC4F-07A3-3F02-C482-B70720B8E033}"/>
              </a:ext>
            </a:extLst>
          </p:cNvPr>
          <p:cNvSpPr/>
          <p:nvPr/>
        </p:nvSpPr>
        <p:spPr>
          <a:xfrm>
            <a:off x="3168976" y="3261380"/>
            <a:ext cx="269966" cy="26996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B6A18B-D3B7-EDB5-910A-2DEFBB08B143}"/>
              </a:ext>
            </a:extLst>
          </p:cNvPr>
          <p:cNvSpPr/>
          <p:nvPr/>
        </p:nvSpPr>
        <p:spPr>
          <a:xfrm>
            <a:off x="9909725" y="4265050"/>
            <a:ext cx="269966" cy="26996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18172C8-94EA-4EED-B349-DCEC1B08902A}"/>
              </a:ext>
            </a:extLst>
          </p:cNvPr>
          <p:cNvSpPr/>
          <p:nvPr/>
        </p:nvSpPr>
        <p:spPr>
          <a:xfrm>
            <a:off x="9169180" y="4270604"/>
            <a:ext cx="269966" cy="26996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95DD52-3910-D780-5F4F-61F8BAD39997}"/>
              </a:ext>
            </a:extLst>
          </p:cNvPr>
          <p:cNvSpPr/>
          <p:nvPr/>
        </p:nvSpPr>
        <p:spPr>
          <a:xfrm>
            <a:off x="6682885" y="4253186"/>
            <a:ext cx="269966" cy="26996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49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Average Jitter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1813247" y="5926812"/>
            <a:ext cx="8386354" cy="514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D74FEA1A-D2C2-96C0-E15C-EACA11C2D6AB}"/>
              </a:ext>
            </a:extLst>
          </p:cNvPr>
          <p:cNvSpPr txBox="1"/>
          <p:nvPr/>
        </p:nvSpPr>
        <p:spPr bwMode="auto">
          <a:xfrm>
            <a:off x="162302" y="557715"/>
            <a:ext cx="8173665" cy="6843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None/>
              <a:defRPr/>
            </a:pPr>
            <a:r>
              <a:rPr lang="en-US" sz="2800" dirty="0">
                <a:solidFill>
                  <a:srgbClr val="1E4E79"/>
                </a:solidFill>
                <a:cs typeface="Calibri"/>
              </a:rPr>
              <a:t>Average Jitter during the last 10 days:</a:t>
            </a:r>
          </a:p>
        </p:txBody>
      </p:sp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21D6542E-C673-281E-2C8F-B130C920401E}"/>
              </a:ext>
            </a:extLst>
          </p:cNvPr>
          <p:cNvSpPr txBox="1"/>
          <p:nvPr/>
        </p:nvSpPr>
        <p:spPr bwMode="auto">
          <a:xfrm>
            <a:off x="1979120" y="5961649"/>
            <a:ext cx="8335561" cy="5142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rgbClr val="1E4E79"/>
                </a:solidFill>
                <a:cs typeface="Calibri"/>
              </a:rPr>
              <a:t>Increased jitter (blue circle) is reported on October 2nd</a:t>
            </a:r>
          </a:p>
        </p:txBody>
      </p:sp>
      <p:pic>
        <p:nvPicPr>
          <p:cNvPr id="5" name="Picture 4" descr="A graph of a number of blue dots&#10;&#10;Description automatically generated with medium confidence">
            <a:extLst>
              <a:ext uri="{FF2B5EF4-FFF2-40B4-BE49-F238E27FC236}">
                <a16:creationId xmlns:a16="http://schemas.microsoft.com/office/drawing/2014/main" id="{D0BA3E1E-C4EB-E789-314C-44B61CB51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49"/>
          <a:stretch/>
        </p:blipFill>
        <p:spPr>
          <a:xfrm>
            <a:off x="1731392" y="1372542"/>
            <a:ext cx="8252363" cy="438900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0A732E54-A4BC-D03D-18E3-88D86377A3A4}"/>
              </a:ext>
            </a:extLst>
          </p:cNvPr>
          <p:cNvSpPr/>
          <p:nvPr/>
        </p:nvSpPr>
        <p:spPr>
          <a:xfrm>
            <a:off x="7963038" y="1653354"/>
            <a:ext cx="269966" cy="26996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0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Average Link Quality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445056" y="5412177"/>
            <a:ext cx="11415105" cy="1302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D74FEA1A-D2C2-96C0-E15C-EACA11C2D6AB}"/>
              </a:ext>
            </a:extLst>
          </p:cNvPr>
          <p:cNvSpPr txBox="1"/>
          <p:nvPr/>
        </p:nvSpPr>
        <p:spPr bwMode="auto">
          <a:xfrm>
            <a:off x="223262" y="612119"/>
            <a:ext cx="8650772" cy="6843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Average link quality reported from the probe wireless NIC:</a:t>
            </a:r>
          </a:p>
        </p:txBody>
      </p:sp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21D6542E-C673-281E-2C8F-B130C920401E}"/>
              </a:ext>
            </a:extLst>
          </p:cNvPr>
          <p:cNvSpPr txBox="1"/>
          <p:nvPr/>
        </p:nvSpPr>
        <p:spPr bwMode="auto">
          <a:xfrm>
            <a:off x="488598" y="5455722"/>
            <a:ext cx="11180887" cy="1045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Link quality (WLAN NIC) does not capture the performance drops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  reported by the active monitoring tools (Boomerang and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LibreSpeed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)</a:t>
            </a:r>
            <a:endParaRPr lang="en-US" sz="2800" dirty="0">
              <a:solidFill>
                <a:srgbClr val="1E4E79"/>
              </a:solidFill>
              <a:latin typeface="Calibri" panose="020F0502020204030204"/>
              <a:cs typeface="Calibri"/>
              <a:sym typeface="Wingdings" panose="05000000000000000000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A major drop on October 2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matches the jitter increase (previous slide)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E4E79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473868-397C-8148-872D-1AE30EF61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78" y="1402163"/>
            <a:ext cx="8230749" cy="387721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0A732E54-A4BC-D03D-18E3-88D86377A3A4}"/>
              </a:ext>
            </a:extLst>
          </p:cNvPr>
          <p:cNvSpPr/>
          <p:nvPr/>
        </p:nvSpPr>
        <p:spPr>
          <a:xfrm>
            <a:off x="7634215" y="2717722"/>
            <a:ext cx="269966" cy="26996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22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Average Number of Users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505096" y="5322021"/>
            <a:ext cx="11224430" cy="13237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D74FEA1A-D2C2-96C0-E15C-EACA11C2D6AB}"/>
              </a:ext>
            </a:extLst>
          </p:cNvPr>
          <p:cNvSpPr txBox="1"/>
          <p:nvPr/>
        </p:nvSpPr>
        <p:spPr bwMode="auto">
          <a:xfrm>
            <a:off x="162302" y="652087"/>
            <a:ext cx="11759732" cy="6843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Average number of Wi-Fi users reported by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arp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-scan Linux utility:</a:t>
            </a:r>
          </a:p>
        </p:txBody>
      </p:sp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21D6542E-C673-281E-2C8F-B130C920401E}"/>
              </a:ext>
            </a:extLst>
          </p:cNvPr>
          <p:cNvSpPr txBox="1"/>
          <p:nvPr/>
        </p:nvSpPr>
        <p:spPr bwMode="auto">
          <a:xfrm>
            <a:off x="505096" y="5408693"/>
            <a:ext cx="11224430" cy="13822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Almost no users during the weekend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blue rectangle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Higher number of users on October 3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rd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and 4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green rectangle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) when a conference took place at IIAP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E4E79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BB8A28FE-FF15-FE54-17BB-66596181F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15" y="1303482"/>
            <a:ext cx="8240275" cy="3915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E56A4C-D2E3-C885-B13D-6E6F32C14CD2}"/>
              </a:ext>
            </a:extLst>
          </p:cNvPr>
          <p:cNvSpPr/>
          <p:nvPr/>
        </p:nvSpPr>
        <p:spPr>
          <a:xfrm>
            <a:off x="6383847" y="3648889"/>
            <a:ext cx="1697712" cy="97988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AF846-FA1F-6A54-9CAA-B3E9C7C5D3CF}"/>
              </a:ext>
            </a:extLst>
          </p:cNvPr>
          <p:cNvSpPr/>
          <p:nvPr/>
        </p:nvSpPr>
        <p:spPr>
          <a:xfrm>
            <a:off x="8648173" y="1535979"/>
            <a:ext cx="1697712" cy="9798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48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A63F4AE3-34D4-914E-6B0E-95E5228C1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i="1" dirty="0"/>
              <a:t>Installation</a:t>
            </a:r>
            <a:endParaRPr sz="5400" i="1" dirty="0"/>
          </a:p>
        </p:txBody>
      </p:sp>
    </p:spTree>
    <p:extLst>
      <p:ext uri="{BB962C8B-B14F-4D97-AF65-F5344CB8AC3E}">
        <p14:creationId xmlns:p14="http://schemas.microsoft.com/office/powerpoint/2010/main" val="2918114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6;p42">
            <a:extLst>
              <a:ext uri="{FF2B5EF4-FFF2-40B4-BE49-F238E27FC236}">
                <a16:creationId xmlns:a16="http://schemas.microsoft.com/office/drawing/2014/main" id="{B20CE226-82A1-7147-381D-9C68F81DC73C}"/>
              </a:ext>
            </a:extLst>
          </p:cNvPr>
          <p:cNvSpPr txBox="1"/>
          <p:nvPr/>
        </p:nvSpPr>
        <p:spPr bwMode="auto">
          <a:xfrm>
            <a:off x="256744" y="2020888"/>
            <a:ext cx="9925235" cy="109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>
                <a:latin typeface="+mn-lt"/>
              </a:rPr>
              <a:t>Ansible playbook </a:t>
            </a:r>
            <a:r>
              <a:rPr lang="en-US" dirty="0">
                <a:latin typeface="+mn-lt"/>
              </a:rPr>
              <a:t>for </a:t>
            </a:r>
            <a:r>
              <a:rPr lang="en-US" b="1" dirty="0">
                <a:latin typeface="+mn-lt"/>
              </a:rPr>
              <a:t>WAS/WTS</a:t>
            </a:r>
            <a:r>
              <a:rPr lang="en-US" dirty="0">
                <a:latin typeface="+mn-lt"/>
              </a:rPr>
              <a:t> automated installation</a:t>
            </a:r>
            <a:endParaRPr lang="en-US" dirty="0"/>
          </a:p>
          <a:p>
            <a:pPr marL="50800" indent="0">
              <a:spcBef>
                <a:spcPts val="0"/>
              </a:spcBef>
              <a:buNone/>
              <a:defRPr/>
            </a:pPr>
            <a:endParaRPr lang="en-US" dirty="0">
              <a:latin typeface="+mn-lt"/>
            </a:endParaRPr>
          </a:p>
          <a:p>
            <a:pPr marL="50800" indent="0">
              <a:spcBef>
                <a:spcPts val="0"/>
              </a:spcBef>
              <a:buNone/>
              <a:defRPr/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Duration: </a:t>
            </a:r>
            <a:r>
              <a:rPr lang="en-US" b="1" dirty="0">
                <a:latin typeface="+mn-lt"/>
              </a:rPr>
              <a:t>15 - 20 minutes</a:t>
            </a:r>
            <a:endParaRPr b="1" dirty="0"/>
          </a:p>
        </p:txBody>
      </p:sp>
      <p:sp>
        <p:nvSpPr>
          <p:cNvPr id="14" name="Google Shape;295;p42">
            <a:extLst>
              <a:ext uri="{FF2B5EF4-FFF2-40B4-BE49-F238E27FC236}">
                <a16:creationId xmlns:a16="http://schemas.microsoft.com/office/drawing/2014/main" id="{1BE49F35-9267-F097-B8A0-3B89BFFEBF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50" y="78166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 err="1">
                <a:solidFill>
                  <a:schemeClr val="bg1"/>
                </a:solidFill>
              </a:rPr>
              <a:t>WiFiMon</a:t>
            </a:r>
            <a:r>
              <a:rPr lang="en-US" sz="3600" dirty="0">
                <a:solidFill>
                  <a:schemeClr val="bg1"/>
                </a:solidFill>
              </a:rPr>
              <a:t> Installation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55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A63F4AE3-34D4-914E-6B0E-95E5228C1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i="1" dirty="0"/>
              <a:t>WHP Configuration &amp; Control</a:t>
            </a:r>
            <a:endParaRPr sz="54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2088" y="6502400"/>
            <a:ext cx="569912" cy="320675"/>
          </a:xfrm>
          <a:prstGeom prst="rect">
            <a:avLst/>
          </a:prstGeom>
        </p:spPr>
        <p:txBody>
          <a:bodyPr/>
          <a:lstStyle/>
          <a:p>
            <a:pPr defTabSz="914377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50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5;p42">
            <a:extLst>
              <a:ext uri="{FF2B5EF4-FFF2-40B4-BE49-F238E27FC236}">
                <a16:creationId xmlns:a16="http://schemas.microsoft.com/office/drawing/2014/main" id="{C6F158D3-5248-AF5A-1BA0-59758D42A04B}"/>
              </a:ext>
            </a:extLst>
          </p:cNvPr>
          <p:cNvSpPr txBox="1">
            <a:spLocks noGrp="1"/>
          </p:cNvSpPr>
          <p:nvPr/>
        </p:nvSpPr>
        <p:spPr>
          <a:xfrm>
            <a:off x="334790" y="8277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none" baseline="0">
                <a:solidFill>
                  <a:srgbClr val="1F427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1800"/>
            </a:pPr>
            <a:r>
              <a:rPr lang="en-US" sz="3600" i="1" dirty="0">
                <a:solidFill>
                  <a:schemeClr val="bg1"/>
                </a:solidFill>
              </a:rPr>
              <a:t>WHP Configuration &amp; Control</a:t>
            </a:r>
            <a:endParaRPr lang="en-GB" sz="3600" i="1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D296683B-23C3-9C1B-BB80-5C30F9C5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0407" y="3619273"/>
            <a:ext cx="3469857" cy="271249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4596549A-9F15-1E9A-3203-2BBCC445F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935960" y="3134291"/>
            <a:ext cx="3338511" cy="3505663"/>
          </a:xfrm>
          <a:prstGeom prst="rect">
            <a:avLst/>
          </a:prstGeom>
        </p:spPr>
      </p:pic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C2B6CB6D-8B43-F258-4524-225D56B92993}"/>
              </a:ext>
            </a:extLst>
          </p:cNvPr>
          <p:cNvSpPr txBox="1"/>
          <p:nvPr/>
        </p:nvSpPr>
        <p:spPr bwMode="auto">
          <a:xfrm>
            <a:off x="202219" y="702459"/>
            <a:ext cx="6433711" cy="2431832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b="1" u="sng" dirty="0">
                <a:solidFill>
                  <a:srgbClr val="01B9BF"/>
                </a:solidFill>
                <a:latin typeface="+mn-lt"/>
              </a:rPr>
              <a:t>Old approach</a:t>
            </a:r>
            <a:endParaRPr lang="en-US" dirty="0">
              <a:solidFill>
                <a:srgbClr val="01B9BF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Limitations reported by </a:t>
            </a:r>
            <a:r>
              <a:rPr lang="en-US" dirty="0" err="1">
                <a:solidFill>
                  <a:srgbClr val="1F4270"/>
                </a:solidFill>
                <a:latin typeface="+mn-lt"/>
              </a:rPr>
              <a:t>WiFiMon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 users:</a:t>
            </a:r>
            <a:endParaRPr lang="en-US" dirty="0">
              <a:solidFill>
                <a:srgbClr val="1F4270"/>
              </a:solidFill>
              <a:highlight>
                <a:srgbClr val="FFFF00"/>
              </a:highlight>
              <a:latin typeface="+mn-lt"/>
            </a:endParaRPr>
          </a:p>
          <a:p>
            <a:pPr marL="342900" indent="-342900">
              <a:spcBef>
                <a:spcPts val="0"/>
              </a:spcBef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WHP configuration proved time-consuming (especially for</a:t>
            </a:r>
            <a:r>
              <a:rPr lang="en-US" b="1" dirty="0">
                <a:solidFill>
                  <a:srgbClr val="1F4270"/>
                </a:solidFill>
                <a:latin typeface="+mn-lt"/>
              </a:rPr>
              <a:t> NAT networks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)</a:t>
            </a:r>
          </a:p>
          <a:p>
            <a:pPr marL="342900" indent="-342900">
              <a:spcBef>
                <a:spcPts val="0"/>
              </a:spcBef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Manually editing configuration files proved hard and error-prone</a:t>
            </a:r>
            <a:endParaRPr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54E8A1CE-CB72-9055-CD65-044351830C14}"/>
              </a:ext>
            </a:extLst>
          </p:cNvPr>
          <p:cNvSpPr txBox="1"/>
          <p:nvPr/>
        </p:nvSpPr>
        <p:spPr bwMode="auto">
          <a:xfrm>
            <a:off x="6669796" y="576244"/>
            <a:ext cx="5748543" cy="20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b="1" u="sng" dirty="0">
                <a:solidFill>
                  <a:srgbClr val="01B9BF"/>
                </a:solidFill>
                <a:latin typeface="+mn-lt"/>
              </a:rPr>
              <a:t>Novel approach introduced!</a:t>
            </a:r>
            <a:endParaRPr dirty="0"/>
          </a:p>
          <a:p>
            <a:pPr marL="342900" indent="-342900">
              <a:spcBef>
                <a:spcPts val="0"/>
              </a:spcBef>
              <a:buFont typeface="Wingdings"/>
              <a:buChar char="à"/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Remote &amp; user-friendly  </a:t>
            </a:r>
            <a:br>
              <a:rPr lang="en-US" dirty="0">
                <a:solidFill>
                  <a:srgbClr val="1F4270"/>
                </a:solidFill>
                <a:latin typeface="+mn-lt"/>
              </a:rPr>
            </a:br>
            <a:r>
              <a:rPr lang="en-US" dirty="0">
                <a:solidFill>
                  <a:srgbClr val="1F4270"/>
                </a:solidFill>
                <a:latin typeface="+mn-lt"/>
              </a:rPr>
              <a:t> configuration of WHPs from a   </a:t>
            </a:r>
            <a:br>
              <a:rPr lang="en-US" dirty="0">
                <a:solidFill>
                  <a:srgbClr val="1F4270"/>
                </a:solidFill>
                <a:latin typeface="+mn-lt"/>
              </a:rPr>
            </a:br>
            <a:r>
              <a:rPr lang="en-US" dirty="0">
                <a:solidFill>
                  <a:srgbClr val="1F4270"/>
                </a:solidFill>
                <a:latin typeface="+mn-lt"/>
              </a:rPr>
              <a:t> central point (WAS)</a:t>
            </a:r>
            <a:endParaRPr dirty="0"/>
          </a:p>
          <a:p>
            <a:pPr marL="342900" indent="-342900">
              <a:spcBef>
                <a:spcPts val="0"/>
              </a:spcBef>
              <a:buFont typeface="Wingdings"/>
              <a:buChar char="à"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 Flexibility to control WHPs behind </a:t>
            </a:r>
            <a:br>
              <a:rPr lang="en-US" dirty="0">
                <a:solidFill>
                  <a:srgbClr val="1F4270"/>
                </a:solidFill>
                <a:latin typeface="+mn-lt"/>
              </a:rPr>
            </a:br>
            <a:r>
              <a:rPr lang="en-US" dirty="0">
                <a:solidFill>
                  <a:srgbClr val="1F4270"/>
                </a:solidFill>
                <a:latin typeface="+mn-lt"/>
              </a:rPr>
              <a:t> NAT networks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69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5;p42">
            <a:extLst>
              <a:ext uri="{FF2B5EF4-FFF2-40B4-BE49-F238E27FC236}">
                <a16:creationId xmlns:a16="http://schemas.microsoft.com/office/drawing/2014/main" id="{4898687B-84DB-D817-58BC-F245BAE1C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394" y="87974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chemeClr val="bg1"/>
                </a:solidFill>
              </a:rPr>
              <a:t>Remote WHP Configuration Made Possible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Google Shape;296;p42">
            <a:extLst>
              <a:ext uri="{FF2B5EF4-FFF2-40B4-BE49-F238E27FC236}">
                <a16:creationId xmlns:a16="http://schemas.microsoft.com/office/drawing/2014/main" id="{AB3DB6BA-2186-F18B-37CD-54A79274488C}"/>
              </a:ext>
            </a:extLst>
          </p:cNvPr>
          <p:cNvSpPr txBox="1"/>
          <p:nvPr/>
        </p:nvSpPr>
        <p:spPr bwMode="auto">
          <a:xfrm>
            <a:off x="8620217" y="1116939"/>
            <a:ext cx="2601158" cy="79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</a:rPr>
              <a:t>Based on Salt</a:t>
            </a:r>
            <a:endParaRPr dirty="0"/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0602F849-7F44-CDB9-A07E-3297A327AF9D}"/>
              </a:ext>
            </a:extLst>
          </p:cNvPr>
          <p:cNvSpPr txBox="1"/>
          <p:nvPr/>
        </p:nvSpPr>
        <p:spPr bwMode="auto">
          <a:xfrm>
            <a:off x="8240477" y="1578992"/>
            <a:ext cx="3850909" cy="1047457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1F4270"/>
                </a:solidFill>
                <a:latin typeface="+mj-lt"/>
              </a:rPr>
              <a:t>WAS</a:t>
            </a:r>
            <a:r>
              <a:rPr lang="en-US" b="1" i="1" dirty="0">
                <a:solidFill>
                  <a:srgbClr val="1F4270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1F4270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01B9BF"/>
                </a:solidFill>
                <a:latin typeface="+mj-lt"/>
              </a:rPr>
              <a:t>Salt Master</a:t>
            </a:r>
          </a:p>
          <a:p>
            <a:pPr marL="0" indent="0">
              <a:buNone/>
              <a:defRPr/>
            </a:pPr>
            <a:r>
              <a:rPr lang="en-US" b="1" dirty="0">
                <a:solidFill>
                  <a:srgbClr val="1F4270"/>
                </a:solidFill>
                <a:latin typeface="+mj-lt"/>
              </a:rPr>
              <a:t>WHPs</a:t>
            </a:r>
            <a:r>
              <a:rPr lang="en-US" b="1" dirty="0">
                <a:solidFill>
                  <a:srgbClr val="1F4270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1F4270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01B9BF"/>
                </a:solidFill>
                <a:latin typeface="+mj-lt"/>
              </a:rPr>
              <a:t>Salt Minions</a:t>
            </a:r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FE2F243A-1749-031A-D6DD-31D8FC969BBE}"/>
              </a:ext>
            </a:extLst>
          </p:cNvPr>
          <p:cNvSpPr txBox="1"/>
          <p:nvPr/>
        </p:nvSpPr>
        <p:spPr bwMode="auto">
          <a:xfrm>
            <a:off x="380313" y="5018328"/>
            <a:ext cx="7526056" cy="113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01B9BF"/>
                </a:solidFill>
                <a:latin typeface="+mn-lt"/>
              </a:rPr>
              <a:t>Configuration files 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generated from Jinja2 </a:t>
            </a:r>
            <a:r>
              <a:rPr lang="en-US" b="1" dirty="0">
                <a:solidFill>
                  <a:srgbClr val="01B9BF"/>
                </a:solidFill>
                <a:latin typeface="+mn-lt"/>
              </a:rPr>
              <a:t>templates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transferred from the WAS to WHPs</a:t>
            </a:r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992226-C530-20A8-2BE4-456481E97EBA}"/>
              </a:ext>
            </a:extLst>
          </p:cNvPr>
          <p:cNvSpPr/>
          <p:nvPr/>
        </p:nvSpPr>
        <p:spPr bwMode="auto">
          <a:xfrm>
            <a:off x="66239" y="729428"/>
            <a:ext cx="382057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+mj-lt"/>
              </a:rPr>
              <a:t>1</a:t>
            </a:r>
            <a:endParaRPr lang="en-US" b="1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16FBDE-903A-36D9-4058-4F30D226A69F}"/>
              </a:ext>
            </a:extLst>
          </p:cNvPr>
          <p:cNvSpPr/>
          <p:nvPr/>
        </p:nvSpPr>
        <p:spPr bwMode="auto">
          <a:xfrm>
            <a:off x="74335" y="3505317"/>
            <a:ext cx="373961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  <a:endParaRPr 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Google Shape;296;p42">
            <a:extLst>
              <a:ext uri="{FF2B5EF4-FFF2-40B4-BE49-F238E27FC236}">
                <a16:creationId xmlns:a16="http://schemas.microsoft.com/office/drawing/2014/main" id="{E5F36138-D618-87BB-9F3B-D549D25078D1}"/>
              </a:ext>
            </a:extLst>
          </p:cNvPr>
          <p:cNvSpPr txBox="1"/>
          <p:nvPr/>
        </p:nvSpPr>
        <p:spPr bwMode="auto">
          <a:xfrm>
            <a:off x="380313" y="3563079"/>
            <a:ext cx="7201217" cy="104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01B9BF"/>
                </a:solidFill>
                <a:latin typeface="+mn-lt"/>
              </a:rPr>
              <a:t>Salt includes a </a:t>
            </a:r>
            <a:r>
              <a:rPr lang="en-US" b="1" dirty="0" err="1">
                <a:solidFill>
                  <a:srgbClr val="01B9BF"/>
                </a:solidFill>
                <a:latin typeface="+mn-lt"/>
              </a:rPr>
              <a:t>ZeroMQ</a:t>
            </a:r>
            <a:r>
              <a:rPr lang="en-US" b="1" dirty="0">
                <a:solidFill>
                  <a:srgbClr val="01B9BF"/>
                </a:solidFill>
                <a:latin typeface="+mn-lt"/>
              </a:rPr>
              <a:t> message broker: </a:t>
            </a:r>
            <a:br>
              <a:rPr lang="en-US" b="1" dirty="0">
                <a:solidFill>
                  <a:srgbClr val="FF0000"/>
                </a:solidFill>
                <a:latin typeface="+mn-lt"/>
              </a:rPr>
            </a:br>
            <a:r>
              <a:rPr lang="en-US" dirty="0">
                <a:solidFill>
                  <a:srgbClr val="1F4270"/>
                </a:solidFill>
                <a:latin typeface="+mn-lt"/>
              </a:rPr>
              <a:t>Parallel configuration regardless of the WHP number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CB4C30-2E38-75DF-6BD7-F528C4C0B3D6}"/>
              </a:ext>
            </a:extLst>
          </p:cNvPr>
          <p:cNvSpPr/>
          <p:nvPr/>
        </p:nvSpPr>
        <p:spPr bwMode="auto">
          <a:xfrm>
            <a:off x="58191" y="5065933"/>
            <a:ext cx="373961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3</a:t>
            </a:r>
            <a:endParaRPr 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0696FFF3-D593-CCC4-DB73-155E96CB8435}"/>
              </a:ext>
            </a:extLst>
          </p:cNvPr>
          <p:cNvSpPr txBox="1"/>
          <p:nvPr/>
        </p:nvSpPr>
        <p:spPr bwMode="auto">
          <a:xfrm>
            <a:off x="187208" y="969059"/>
            <a:ext cx="7914514" cy="236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01B9BF"/>
                </a:solidFill>
                <a:latin typeface="+mn-lt"/>
              </a:rPr>
              <a:t>Salt establishes application layer communication: </a:t>
            </a:r>
            <a:br>
              <a:rPr lang="en-US" b="1" dirty="0">
                <a:solidFill>
                  <a:srgbClr val="FF0000"/>
                </a:solidFill>
                <a:latin typeface="+mn-lt"/>
              </a:rPr>
            </a:br>
            <a:r>
              <a:rPr lang="en-US" dirty="0">
                <a:solidFill>
                  <a:srgbClr val="1F4270"/>
                </a:solidFill>
                <a:latin typeface="+mn-lt"/>
              </a:rPr>
              <a:t>-  WHPs remotely configured from the WAS</a:t>
            </a:r>
            <a:endParaRPr dirty="0"/>
          </a:p>
          <a:p>
            <a:pPr marL="342900" indent="-342900">
              <a:spcBef>
                <a:spcPts val="0"/>
              </a:spcBef>
              <a:buFontTx/>
              <a:buChar char="-"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Reconfiguration easier for WHPs behind NAT</a:t>
            </a:r>
            <a:endParaRPr dirty="0"/>
          </a:p>
          <a:p>
            <a:pPr marL="342900" indent="-342900">
              <a:spcBef>
                <a:spcPts val="0"/>
              </a:spcBef>
              <a:buFontTx/>
              <a:buChar char="-"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Public IP addresses not required </a:t>
            </a:r>
            <a:endParaRPr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    </a:t>
            </a:r>
            <a:r>
              <a:rPr lang="en-US" dirty="0">
                <a:solidFill>
                  <a:srgbClr val="1F427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 IP space is conserved</a:t>
            </a:r>
          </a:p>
        </p:txBody>
      </p:sp>
      <p:pic>
        <p:nvPicPr>
          <p:cNvPr id="12" name="Picture 11" descr="A diagram of a computer chip&#10;&#10;Description automatically generated">
            <a:extLst>
              <a:ext uri="{FF2B5EF4-FFF2-40B4-BE49-F238E27FC236}">
                <a16:creationId xmlns:a16="http://schemas.microsoft.com/office/drawing/2014/main" id="{6007A931-548E-90B3-9647-B636A175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13641" y="3359333"/>
            <a:ext cx="3798046" cy="32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i="1" dirty="0">
                <a:solidFill>
                  <a:schemeClr val="bg1"/>
                </a:solidFill>
              </a:rPr>
              <a:t> GÉANT Service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627731" y="3978956"/>
            <a:ext cx="11017423" cy="2725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9E794BD3-1748-A29A-6A56-A748404775C1}"/>
              </a:ext>
            </a:extLst>
          </p:cNvPr>
          <p:cNvSpPr txBox="1"/>
          <p:nvPr/>
        </p:nvSpPr>
        <p:spPr bwMode="auto">
          <a:xfrm>
            <a:off x="143636" y="677709"/>
            <a:ext cx="11762912" cy="24318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b="1" dirty="0">
                <a:solidFill>
                  <a:srgbClr val="1E4E79"/>
                </a:solidFill>
                <a:cs typeface="Calibri"/>
              </a:rPr>
              <a:t>Open-source</a:t>
            </a:r>
            <a:r>
              <a:rPr lang="en-US" sz="2800" dirty="0">
                <a:solidFill>
                  <a:srgbClr val="1E4E79"/>
                </a:solidFill>
                <a:cs typeface="Calibri"/>
              </a:rPr>
              <a:t> tools for Wi-Fi performance monitoring 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dirty="0">
                <a:solidFill>
                  <a:srgbClr val="1E4E79"/>
                </a:solidFill>
                <a:cs typeface="Calibri"/>
              </a:rPr>
              <a:t>Measurements relying on: </a:t>
            </a:r>
            <a:br>
              <a:rPr lang="en-US" sz="2800" dirty="0">
                <a:solidFill>
                  <a:srgbClr val="1E4E79"/>
                </a:solidFill>
                <a:cs typeface="Calibri"/>
              </a:rPr>
            </a:br>
            <a:r>
              <a:rPr lang="en-US" sz="2800" dirty="0">
                <a:solidFill>
                  <a:srgbClr val="1E4E79"/>
                </a:solidFill>
                <a:cs typeface="Calibri"/>
              </a:rPr>
              <a:t>   - </a:t>
            </a:r>
            <a:r>
              <a:rPr lang="en-US" sz="2800" b="1" i="1" dirty="0">
                <a:solidFill>
                  <a:srgbClr val="1E4E79"/>
                </a:solidFill>
                <a:cs typeface="Calibri"/>
              </a:rPr>
              <a:t>Crowdsourcing </a:t>
            </a:r>
            <a:r>
              <a:rPr lang="en-US" sz="2800" b="1" dirty="0">
                <a:solidFill>
                  <a:srgbClr val="1E4E79"/>
                </a:solidFill>
                <a:cs typeface="Calibri"/>
              </a:rPr>
              <a:t>(</a:t>
            </a:r>
            <a:r>
              <a:rPr lang="en-US" sz="2800" b="1" i="1" dirty="0">
                <a:solidFill>
                  <a:srgbClr val="1E4E79"/>
                </a:solidFill>
                <a:cs typeface="Calibri"/>
              </a:rPr>
              <a:t>software probes</a:t>
            </a:r>
            <a:r>
              <a:rPr lang="en-US" sz="2800" b="1" dirty="0">
                <a:solidFill>
                  <a:srgbClr val="1E4E79"/>
                </a:solidFill>
                <a:cs typeface="Calibri"/>
              </a:rPr>
              <a:t>):</a:t>
            </a:r>
            <a:r>
              <a:rPr lang="en-US" sz="2800" dirty="0">
                <a:solidFill>
                  <a:srgbClr val="1E4E79"/>
                </a:solidFill>
                <a:cs typeface="Calibri"/>
              </a:rPr>
              <a:t> Reports of Wi-Fi performance as </a:t>
            </a:r>
            <a:br>
              <a:rPr lang="en-US" sz="2800" dirty="0">
                <a:solidFill>
                  <a:srgbClr val="1E4E79"/>
                </a:solidFill>
                <a:cs typeface="Calibri"/>
              </a:rPr>
            </a:br>
            <a:r>
              <a:rPr lang="en-US" sz="2800" dirty="0">
                <a:solidFill>
                  <a:srgbClr val="1E4E79"/>
                </a:solidFill>
                <a:cs typeface="Calibri"/>
              </a:rPr>
              <a:t>      experienced by end users</a:t>
            </a:r>
            <a:br>
              <a:rPr lang="en-US" sz="2800" dirty="0">
                <a:solidFill>
                  <a:srgbClr val="1E4E79"/>
                </a:solidFill>
                <a:cs typeface="Calibri"/>
              </a:rPr>
            </a:br>
            <a:r>
              <a:rPr lang="en-US" sz="2800" dirty="0">
                <a:solidFill>
                  <a:srgbClr val="1E4E79"/>
                </a:solidFill>
                <a:cs typeface="Calibri"/>
              </a:rPr>
              <a:t>   - </a:t>
            </a:r>
            <a:r>
              <a:rPr lang="en-US" sz="2800" b="1" i="1" dirty="0">
                <a:solidFill>
                  <a:srgbClr val="1E4E79"/>
                </a:solidFill>
                <a:cs typeface="Calibri"/>
              </a:rPr>
              <a:t>Hardware probes</a:t>
            </a:r>
            <a:r>
              <a:rPr lang="en-US" sz="2800" b="1" dirty="0">
                <a:solidFill>
                  <a:srgbClr val="1E4E79"/>
                </a:solidFill>
                <a:cs typeface="Calibri"/>
              </a:rPr>
              <a:t>: </a:t>
            </a:r>
            <a:r>
              <a:rPr lang="en-US" sz="2800" dirty="0">
                <a:solidFill>
                  <a:srgbClr val="1E4E79"/>
                </a:solidFill>
                <a:cs typeface="Calibri"/>
              </a:rPr>
              <a:t>Reports from devices placed at fixed locations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dirty="0">
                <a:solidFill>
                  <a:srgbClr val="1E4E79"/>
                </a:solidFill>
                <a:cs typeface="Calibri"/>
              </a:rPr>
              <a:t>Richer analysis options (e.g. throughput per Access Point - AP) for IEEE     </a:t>
            </a:r>
            <a:br>
              <a:rPr lang="en-US" sz="2800" dirty="0">
                <a:solidFill>
                  <a:srgbClr val="1E4E79"/>
                </a:solidFill>
                <a:cs typeface="Calibri"/>
              </a:rPr>
            </a:br>
            <a:r>
              <a:rPr lang="en-US" sz="2800" dirty="0">
                <a:solidFill>
                  <a:srgbClr val="1E4E79"/>
                </a:solidFill>
                <a:cs typeface="Calibri"/>
              </a:rPr>
              <a:t>   802.1X networks (</a:t>
            </a:r>
            <a:r>
              <a:rPr lang="en-US" sz="2800" b="1" dirty="0" err="1">
                <a:solidFill>
                  <a:srgbClr val="1E4E79"/>
                </a:solidFill>
                <a:cs typeface="Calibri"/>
              </a:rPr>
              <a:t>eduroam</a:t>
            </a:r>
            <a:r>
              <a:rPr lang="en-US" sz="2800" dirty="0">
                <a:solidFill>
                  <a:srgbClr val="1E4E79"/>
                </a:solidFill>
                <a:cs typeface="Calibri"/>
              </a:rPr>
              <a:t>) by incorporating data from RADIUS &amp; DHCP logs </a:t>
            </a:r>
            <a:endParaRPr dirty="0"/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194DB262-A1C9-432E-40D0-04BF9BE88CFF}"/>
              </a:ext>
            </a:extLst>
          </p:cNvPr>
          <p:cNvSpPr txBox="1"/>
          <p:nvPr/>
        </p:nvSpPr>
        <p:spPr bwMode="auto">
          <a:xfrm>
            <a:off x="663390" y="3902596"/>
            <a:ext cx="10909844" cy="261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spcAft>
                <a:spcPts val="1200"/>
              </a:spcAft>
              <a:buNone/>
              <a:defRPr/>
            </a:pPr>
            <a:r>
              <a:rPr lang="en-US" b="1" dirty="0">
                <a:solidFill>
                  <a:srgbClr val="1F4E79"/>
                </a:solidFill>
                <a:latin typeface="+mn-lt"/>
              </a:rPr>
              <a:t>Contributions: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dirty="0"/>
          </a:p>
          <a:p>
            <a:pPr indent="-45720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dirty="0">
                <a:latin typeface="+mn-lt"/>
              </a:rPr>
              <a:t>Measurements independent of specific Access Point (AP) vendors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dirty="0">
                <a:latin typeface="+mn-lt"/>
              </a:rPr>
              <a:t>Detection of Wi-Fi throughput degradation</a:t>
            </a:r>
            <a:endParaRPr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dirty="0">
                <a:latin typeface="+mn-lt"/>
                <a:sym typeface="Wingdings" panose="05000000000000000000" pitchFamily="2" charset="2"/>
              </a:rPr>
              <a:t>      </a:t>
            </a:r>
            <a:r>
              <a:rPr lang="en-US" dirty="0">
                <a:latin typeface="+mn-lt"/>
              </a:rPr>
              <a:t> Admins may enhance performance, e.g. by installing more APs</a:t>
            </a:r>
          </a:p>
          <a:p>
            <a:pPr indent="-457200"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Smart distributed control and configuration of hardware probes</a:t>
            </a:r>
          </a:p>
        </p:txBody>
      </p:sp>
    </p:spTree>
    <p:extLst>
      <p:ext uri="{BB962C8B-B14F-4D97-AF65-F5344CB8AC3E}">
        <p14:creationId xmlns:p14="http://schemas.microsoft.com/office/powerpoint/2010/main" val="207495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A63F4AE3-34D4-914E-6B0E-95E5228C1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4354" y="2314410"/>
            <a:ext cx="7432995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i="1" dirty="0"/>
              <a:t>Basic Steps Towards Anomaly Detection</a:t>
            </a:r>
            <a:endParaRPr sz="54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2088" y="6502400"/>
            <a:ext cx="569912" cy="3206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57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i="1" dirty="0">
                <a:solidFill>
                  <a:schemeClr val="bg1"/>
                </a:solidFill>
              </a:rPr>
              <a:t> Anomaly Detection Feature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296094" y="3405263"/>
            <a:ext cx="11660776" cy="2941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9E794BD3-1748-A29A-6A56-A748404775C1}"/>
              </a:ext>
            </a:extLst>
          </p:cNvPr>
          <p:cNvSpPr txBox="1"/>
          <p:nvPr/>
        </p:nvSpPr>
        <p:spPr bwMode="auto">
          <a:xfrm>
            <a:off x="235132" y="868447"/>
            <a:ext cx="12018030" cy="18137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Older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WiFiMon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versions: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WiFiMon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administrators are expected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manually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inspect measurements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No mechanisms to automatically detect important throughput deviations</a:t>
            </a:r>
          </a:p>
        </p:txBody>
      </p:sp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6FDAFC7D-6317-C6F6-9D77-C16B84A14740}"/>
              </a:ext>
            </a:extLst>
          </p:cNvPr>
          <p:cNvSpPr txBox="1"/>
          <p:nvPr/>
        </p:nvSpPr>
        <p:spPr bwMode="auto">
          <a:xfrm>
            <a:off x="400598" y="3370204"/>
            <a:ext cx="11660776" cy="2455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WiFiMon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v2.2.0 (current version)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introduces mechanisms for automated time series analysis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Anomalies are detected using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Hampel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method, which assesses 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deviations from a median value evaluated for specific time windows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WiFiMon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 UI has been enriched to support the new feature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Still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under improvement</a:t>
            </a:r>
          </a:p>
        </p:txBody>
      </p:sp>
    </p:spTree>
    <p:extLst>
      <p:ext uri="{BB962C8B-B14F-4D97-AF65-F5344CB8AC3E}">
        <p14:creationId xmlns:p14="http://schemas.microsoft.com/office/powerpoint/2010/main" val="245119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Results for ASNET-AM Pilot (1/2)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1977047" y="6058914"/>
            <a:ext cx="8682246" cy="67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6FDAFC7D-6317-C6F6-9D77-C16B84A14740}"/>
              </a:ext>
            </a:extLst>
          </p:cNvPr>
          <p:cNvSpPr txBox="1"/>
          <p:nvPr/>
        </p:nvSpPr>
        <p:spPr bwMode="auto">
          <a:xfrm>
            <a:off x="2142516" y="6117693"/>
            <a:ext cx="8595153" cy="5573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Red dots indicate points that should be further inspected</a:t>
            </a:r>
          </a:p>
        </p:txBody>
      </p:sp>
      <p:pic>
        <p:nvPicPr>
          <p:cNvPr id="6" name="Picture 5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5EA94DBD-0EC2-83EA-28A6-147AEEE5B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3" y="731099"/>
            <a:ext cx="10199601" cy="52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52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Results for ASNET-AM Pilot (2/2)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1175664" y="5649605"/>
            <a:ext cx="9797138" cy="1003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6FDAFC7D-6317-C6F6-9D77-C16B84A14740}"/>
              </a:ext>
            </a:extLst>
          </p:cNvPr>
          <p:cNvSpPr txBox="1"/>
          <p:nvPr/>
        </p:nvSpPr>
        <p:spPr bwMode="auto">
          <a:xfrm>
            <a:off x="1314999" y="5649604"/>
            <a:ext cx="10502537" cy="9449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Wingdings" panose="05000000000000000000" pitchFamily="2" charset="2"/>
              </a:rPr>
              <a:t>Stricter Hampel method parameters may return less red dots, i.e. anomaly indications that are more serious</a:t>
            </a:r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03010550-616B-2B6F-1039-4710B2B18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5655" r="3506" b="1431"/>
          <a:stretch/>
        </p:blipFill>
        <p:spPr>
          <a:xfrm>
            <a:off x="1410791" y="742811"/>
            <a:ext cx="9145862" cy="46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10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957C4-33F6-A01F-C64A-191BBE10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518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3</a:t>
            </a:fld>
            <a:endParaRPr lang="en-GB" dirty="0"/>
          </a:p>
        </p:txBody>
      </p:sp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0163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SzPts val="1800"/>
              <a:defRPr/>
            </a:pP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i="1" dirty="0">
                <a:solidFill>
                  <a:schemeClr val="bg1"/>
                </a:solidFill>
              </a:rPr>
              <a:t> vs Related Monitoring Tools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2C20B293-4E28-03AD-19F7-9ED0106510C3}"/>
              </a:ext>
            </a:extLst>
          </p:cNvPr>
          <p:cNvSpPr txBox="1"/>
          <p:nvPr/>
        </p:nvSpPr>
        <p:spPr bwMode="auto">
          <a:xfrm>
            <a:off x="65192" y="1229645"/>
            <a:ext cx="6579448" cy="5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indent="-457200"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Monitoring from the end-user perspective (</a:t>
            </a:r>
            <a:r>
              <a:rPr lang="en-US" b="1" i="1" dirty="0">
                <a:latin typeface="+mn-lt"/>
              </a:rPr>
              <a:t>end-user experience</a:t>
            </a:r>
            <a:r>
              <a:rPr lang="en-US" dirty="0">
                <a:latin typeface="+mn-lt"/>
              </a:rPr>
              <a:t>)</a:t>
            </a:r>
            <a:endParaRPr dirty="0"/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No requirements for app installation or end-user intervention</a:t>
            </a:r>
            <a:endParaRPr dirty="0"/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Flexible control and configuration of hardware probes in a distributed manner</a:t>
            </a:r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C82AC9-AD7F-C7F2-70E6-6F364833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71268" y="2337675"/>
            <a:ext cx="5075213" cy="25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5583F70B-AE08-CB33-B7FC-5377D1693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39"/>
          <a:stretch/>
        </p:blipFill>
        <p:spPr>
          <a:xfrm>
            <a:off x="3141260" y="883310"/>
            <a:ext cx="5909480" cy="3002900"/>
          </a:xfrm>
          <a:prstGeom prst="rect">
            <a:avLst/>
          </a:prstGeom>
        </p:spPr>
      </p:pic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D53AF52C-8D18-FBED-E853-8ABAF4934B7D}"/>
              </a:ext>
            </a:extLst>
          </p:cNvPr>
          <p:cNvSpPr txBox="1">
            <a:spLocks/>
          </p:cNvSpPr>
          <p:nvPr/>
        </p:nvSpPr>
        <p:spPr bwMode="auto">
          <a:xfrm>
            <a:off x="382717" y="73007"/>
            <a:ext cx="11598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none" baseline="0">
                <a:solidFill>
                  <a:srgbClr val="1F427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Example: </a:t>
            </a: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i="1" dirty="0">
                <a:solidFill>
                  <a:schemeClr val="bg1"/>
                </a:solidFill>
              </a:rPr>
              <a:t> vs </a:t>
            </a:r>
            <a:r>
              <a:rPr lang="en-US" sz="3600" i="1" dirty="0" err="1">
                <a:solidFill>
                  <a:schemeClr val="bg1"/>
                </a:solidFill>
              </a:rPr>
              <a:t>Ookla</a:t>
            </a:r>
            <a:r>
              <a:rPr lang="en-US" sz="3600" i="1" dirty="0">
                <a:solidFill>
                  <a:schemeClr val="bg1"/>
                </a:solidFill>
              </a:rPr>
              <a:t> </a:t>
            </a:r>
            <a:r>
              <a:rPr lang="en-US" sz="3600" i="1" dirty="0" err="1">
                <a:solidFill>
                  <a:schemeClr val="bg1"/>
                </a:solidFill>
              </a:rPr>
              <a:t>Speedtest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aphicFrame>
        <p:nvGraphicFramePr>
          <p:cNvPr id="10" name="Πίνακας 2">
            <a:extLst>
              <a:ext uri="{FF2B5EF4-FFF2-40B4-BE49-F238E27FC236}">
                <a16:creationId xmlns:a16="http://schemas.microsoft.com/office/drawing/2014/main" id="{D98E6B1F-F53A-2994-31D4-E570C2778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8388"/>
              </p:ext>
            </p:extLst>
          </p:nvPr>
        </p:nvGraphicFramePr>
        <p:xfrm>
          <a:off x="4180768" y="4327714"/>
          <a:ext cx="7463970" cy="216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3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7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i="1"/>
                        <a:t>WiFiMon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i="1"/>
                        <a:t>Ookla Speedtest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98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>
                          <a:solidFill>
                            <a:srgbClr val="1F4270"/>
                          </a:solidFill>
                        </a:rPr>
                        <a:t>Automatically by visiting a site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>
                          <a:solidFill>
                            <a:srgbClr val="1F4270"/>
                          </a:solidFill>
                        </a:rPr>
                        <a:t>By pressing “GO”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 dirty="0">
                          <a:solidFill>
                            <a:srgbClr val="1F4270"/>
                          </a:solidFill>
                        </a:rPr>
                        <a:t>Wi-Fi 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 dirty="0">
                          <a:solidFill>
                            <a:srgbClr val="1F4270"/>
                          </a:solidFill>
                        </a:rPr>
                        <a:t>End users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Πίνακας 4">
            <a:extLst>
              <a:ext uri="{FF2B5EF4-FFF2-40B4-BE49-F238E27FC236}">
                <a16:creationId xmlns:a16="http://schemas.microsoft.com/office/drawing/2014/main" id="{36FD459E-9012-B6F0-6F3D-B946C81E5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596475"/>
              </p:ext>
            </p:extLst>
          </p:nvPr>
        </p:nvGraphicFramePr>
        <p:xfrm>
          <a:off x="309029" y="4938258"/>
          <a:ext cx="3871739" cy="1612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31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Measurements are triggered: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Results collected by: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23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5</a:t>
            </a:fld>
            <a:endParaRPr lang="en-GB" dirty="0"/>
          </a:p>
        </p:txBody>
      </p:sp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D78E4527-A383-CF01-80A0-F40BEF76A087}"/>
              </a:ext>
            </a:extLst>
          </p:cNvPr>
          <p:cNvSpPr txBox="1">
            <a:spLocks/>
          </p:cNvSpPr>
          <p:nvPr/>
        </p:nvSpPr>
        <p:spPr>
          <a:xfrm>
            <a:off x="369571" y="6602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none" baseline="0">
                <a:solidFill>
                  <a:srgbClr val="1F427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1800"/>
            </a:pP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dirty="0">
                <a:solidFill>
                  <a:schemeClr val="bg1"/>
                </a:solidFill>
              </a:rPr>
              <a:t> Operation</a:t>
            </a:r>
          </a:p>
        </p:txBody>
      </p:sp>
      <p:sp>
        <p:nvSpPr>
          <p:cNvPr id="2" name="Google Shape;296;p42">
            <a:extLst>
              <a:ext uri="{FF2B5EF4-FFF2-40B4-BE49-F238E27FC236}">
                <a16:creationId xmlns:a16="http://schemas.microsoft.com/office/drawing/2014/main" id="{B7C9C396-9E37-D714-EE74-980C96590B09}"/>
              </a:ext>
            </a:extLst>
          </p:cNvPr>
          <p:cNvSpPr txBox="1"/>
          <p:nvPr/>
        </p:nvSpPr>
        <p:spPr bwMode="auto">
          <a:xfrm>
            <a:off x="165209" y="925545"/>
            <a:ext cx="6145289" cy="2237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1200"/>
              </a:spcAft>
              <a:buSzPts val="2800"/>
              <a:buFont typeface="Arial"/>
              <a:buNone/>
              <a:defRPr/>
            </a:pPr>
            <a:r>
              <a:rPr lang="en-US" sz="2800" b="1" i="1" dirty="0" err="1">
                <a:solidFill>
                  <a:srgbClr val="12B8BD"/>
                </a:solidFill>
              </a:rPr>
              <a:t>WiFiMon</a:t>
            </a:r>
            <a:r>
              <a:rPr lang="en-US" sz="2800" b="1" dirty="0">
                <a:solidFill>
                  <a:srgbClr val="12B8BD"/>
                </a:solidFill>
              </a:rPr>
              <a:t> Components:</a:t>
            </a:r>
            <a:endParaRPr dirty="0"/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dirty="0" err="1"/>
              <a:t>WiFiMon</a:t>
            </a:r>
            <a:r>
              <a:rPr lang="en-US" sz="2800" dirty="0"/>
              <a:t> Software Probes (WSPs)</a:t>
            </a:r>
            <a:endParaRPr dirty="0"/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dirty="0" err="1"/>
              <a:t>WiFiMon</a:t>
            </a:r>
            <a:r>
              <a:rPr lang="en-US" sz="2800" dirty="0"/>
              <a:t> Hardware Probes (WHPs)</a:t>
            </a:r>
            <a:endParaRPr dirty="0"/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WiFiMon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Analysis Server (WAS)</a:t>
            </a:r>
            <a:endParaRPr dirty="0"/>
          </a:p>
          <a:p>
            <a:pPr>
              <a:spcBef>
                <a:spcPts val="0"/>
              </a:spcBef>
              <a:defRPr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WiFiMon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Test Server (WTS)</a:t>
            </a:r>
            <a:endParaRPr dirty="0"/>
          </a:p>
        </p:txBody>
      </p:sp>
      <p:pic>
        <p:nvPicPr>
          <p:cNvPr id="7" name="Picture 6" descr="A computer network diagram with a computer and a computer chip&#10;&#10;Description automatically generated">
            <a:extLst>
              <a:ext uri="{FF2B5EF4-FFF2-40B4-BE49-F238E27FC236}">
                <a16:creationId xmlns:a16="http://schemas.microsoft.com/office/drawing/2014/main" id="{0DFA58A7-0F12-E05F-6841-BB89D430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31839" y="925545"/>
            <a:ext cx="7016059" cy="57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D2E80342-1685-3A99-5309-9C7CC5C621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478" y="74741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>
                <a:solidFill>
                  <a:schemeClr val="bg1"/>
                </a:solidFill>
              </a:rPr>
              <a:t>WiFiMon Test Server</a:t>
            </a:r>
            <a:r>
              <a:rPr lang="en-US" sz="3600" dirty="0">
                <a:solidFill>
                  <a:schemeClr val="bg1"/>
                </a:solidFill>
              </a:rPr>
              <a:t> (</a:t>
            </a:r>
            <a:r>
              <a:rPr lang="en-US" sz="3600" i="1" dirty="0">
                <a:solidFill>
                  <a:schemeClr val="bg1"/>
                </a:solidFill>
              </a:rPr>
              <a:t>WTS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E6FDEF-9646-59F6-B6B4-7B67BD1AE9A3}"/>
              </a:ext>
            </a:extLst>
          </p:cNvPr>
          <p:cNvSpPr/>
          <p:nvPr/>
        </p:nvSpPr>
        <p:spPr bwMode="auto">
          <a:xfrm>
            <a:off x="1374465" y="2727977"/>
            <a:ext cx="9747870" cy="804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1D08CF74-2B83-29D4-B93E-F64F1BF4730F}"/>
              </a:ext>
            </a:extLst>
          </p:cNvPr>
          <p:cNvSpPr txBox="1"/>
          <p:nvPr/>
        </p:nvSpPr>
        <p:spPr bwMode="auto">
          <a:xfrm>
            <a:off x="73981" y="755083"/>
            <a:ext cx="12348838" cy="145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 dirty="0">
                <a:solidFill>
                  <a:srgbClr val="12B8BD"/>
                </a:solidFill>
                <a:latin typeface="+mn-lt"/>
              </a:rPr>
              <a:t>Purpose: </a:t>
            </a:r>
            <a:r>
              <a:rPr lang="en-US" dirty="0">
                <a:latin typeface="+mn-lt"/>
              </a:rPr>
              <a:t>Code and test data for performance measurements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Based on </a:t>
            </a:r>
            <a:r>
              <a:rPr lang="en-US" b="1" dirty="0">
                <a:latin typeface="+mn-lt"/>
              </a:rPr>
              <a:t>JavaScript (JS)</a:t>
            </a:r>
            <a:r>
              <a:rPr lang="en-US" dirty="0">
                <a:latin typeface="+mn-lt"/>
              </a:rPr>
              <a:t> technology</a:t>
            </a:r>
            <a:endParaRPr dirty="0"/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dirty="0">
                <a:latin typeface="+mn-lt"/>
              </a:rPr>
              <a:t>HTML script tags pointing to test tools added to frequently visited sites</a:t>
            </a:r>
            <a:endParaRPr dirty="0"/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3AE9BBB7-7CAE-F191-E614-DB61B67360D6}"/>
              </a:ext>
            </a:extLst>
          </p:cNvPr>
          <p:cNvSpPr txBox="1"/>
          <p:nvPr/>
        </p:nvSpPr>
        <p:spPr bwMode="auto">
          <a:xfrm>
            <a:off x="440478" y="5360144"/>
            <a:ext cx="12263020" cy="113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 dirty="0">
                <a:latin typeface="+mn-lt"/>
              </a:rPr>
              <a:t>WTS Placement: </a:t>
            </a:r>
            <a:r>
              <a:rPr lang="en-US" dirty="0">
                <a:latin typeface="+mn-lt"/>
              </a:rPr>
              <a:t>Close to the monitored networks </a:t>
            </a:r>
            <a:endParaRPr dirty="0"/>
          </a:p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dirty="0">
                <a:latin typeface="+mn-lt"/>
              </a:rPr>
              <a:t>                 (RTT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between end devices and WTS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included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in results)</a:t>
            </a:r>
            <a:endParaRPr dirty="0"/>
          </a:p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dirty="0">
                <a:latin typeface="+mn-lt"/>
              </a:rPr>
              <a:t> </a:t>
            </a:r>
            <a:r>
              <a:rPr lang="en-US" b="1" i="1" dirty="0">
                <a:latin typeface="+mn-lt"/>
              </a:rPr>
              <a:t>If impossible</a:t>
            </a:r>
            <a:r>
              <a:rPr lang="en-US" dirty="0">
                <a:latin typeface="+mn-lt"/>
              </a:rPr>
              <a:t>: </a:t>
            </a:r>
            <a:r>
              <a:rPr lang="en-US" i="1" dirty="0" err="1">
                <a:latin typeface="+mn-lt"/>
              </a:rPr>
              <a:t>WiFiMon</a:t>
            </a:r>
            <a:r>
              <a:rPr lang="en-US" dirty="0">
                <a:latin typeface="+mn-lt"/>
              </a:rPr>
              <a:t> captures </a:t>
            </a:r>
            <a:r>
              <a:rPr lang="en-US" b="1" dirty="0">
                <a:solidFill>
                  <a:srgbClr val="12B8BD"/>
                </a:solidFill>
                <a:latin typeface="+mn-lt"/>
              </a:rPr>
              <a:t>relative </a:t>
            </a:r>
            <a:r>
              <a:rPr lang="en-US" dirty="0">
                <a:latin typeface="+mn-lt"/>
              </a:rPr>
              <a:t>performance changes</a:t>
            </a:r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22BDE7DD-EB36-D29A-0EC1-79CE2459815C}"/>
              </a:ext>
            </a:extLst>
          </p:cNvPr>
          <p:cNvSpPr txBox="1"/>
          <p:nvPr/>
        </p:nvSpPr>
        <p:spPr bwMode="auto">
          <a:xfrm>
            <a:off x="788424" y="2222837"/>
            <a:ext cx="3838702" cy="48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>
                <a:solidFill>
                  <a:srgbClr val="FF0000"/>
                </a:solidFill>
                <a:latin typeface="+mn-lt"/>
              </a:rPr>
              <a:t>2 available test tools:</a:t>
            </a:r>
            <a:endParaRPr/>
          </a:p>
        </p:txBody>
      </p:sp>
      <p:sp>
        <p:nvSpPr>
          <p:cNvPr id="11" name="Google Shape;296;p42">
            <a:extLst>
              <a:ext uri="{FF2B5EF4-FFF2-40B4-BE49-F238E27FC236}">
                <a16:creationId xmlns:a16="http://schemas.microsoft.com/office/drawing/2014/main" id="{BADFD586-6A3B-45AE-8FAD-F8EFA1FC6086}"/>
              </a:ext>
            </a:extLst>
          </p:cNvPr>
          <p:cNvSpPr txBox="1"/>
          <p:nvPr/>
        </p:nvSpPr>
        <p:spPr bwMode="auto">
          <a:xfrm>
            <a:off x="1871613" y="2908231"/>
            <a:ext cx="3740435" cy="48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 dirty="0">
                <a:solidFill>
                  <a:srgbClr val="12B8BD"/>
                </a:solidFill>
                <a:latin typeface="+mn-lt"/>
              </a:rPr>
              <a:t>Akamai Boomerang</a:t>
            </a:r>
            <a:endParaRPr dirty="0"/>
          </a:p>
        </p:txBody>
      </p:sp>
      <p:sp>
        <p:nvSpPr>
          <p:cNvPr id="12" name="Google Shape;296;p42">
            <a:extLst>
              <a:ext uri="{FF2B5EF4-FFF2-40B4-BE49-F238E27FC236}">
                <a16:creationId xmlns:a16="http://schemas.microsoft.com/office/drawing/2014/main" id="{CB53122C-DE88-74D9-1EDB-DB65D33DCC41}"/>
              </a:ext>
            </a:extLst>
          </p:cNvPr>
          <p:cNvSpPr txBox="1"/>
          <p:nvPr/>
        </p:nvSpPr>
        <p:spPr bwMode="auto">
          <a:xfrm>
            <a:off x="6623414" y="2908231"/>
            <a:ext cx="4001771" cy="48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>
                <a:solidFill>
                  <a:srgbClr val="12B8BD"/>
                </a:solidFill>
                <a:latin typeface="+mn-lt"/>
              </a:rPr>
              <a:t>LibreSpeed Speedtest</a:t>
            </a:r>
          </a:p>
        </p:txBody>
      </p:sp>
      <p:pic>
        <p:nvPicPr>
          <p:cNvPr id="13" name="Picture 12" descr="A black background with orange and blue text&#10;&#10;Description automatically generated">
            <a:extLst>
              <a:ext uri="{FF2B5EF4-FFF2-40B4-BE49-F238E27FC236}">
                <a16:creationId xmlns:a16="http://schemas.microsoft.com/office/drawing/2014/main" id="{C153BD28-9F02-E66A-B276-D67118729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4244" y="3712963"/>
            <a:ext cx="2492829" cy="1017905"/>
          </a:xfrm>
          <a:prstGeom prst="rect">
            <a:avLst/>
          </a:prstGeom>
        </p:spPr>
      </p:pic>
      <p:pic>
        <p:nvPicPr>
          <p:cNvPr id="14" name="Picture 13" descr="LibreSpeed, un serveur speedtest simple et efficace">
            <a:extLst>
              <a:ext uri="{FF2B5EF4-FFF2-40B4-BE49-F238E27FC236}">
                <a16:creationId xmlns:a16="http://schemas.microsoft.com/office/drawing/2014/main" id="{131C0356-04BD-F8FB-4A25-BA2FA897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841" y="3602122"/>
            <a:ext cx="3327920" cy="13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8" descr="NetTest Vector Logo - Download Free SVG Icon | Worldvectorlogo">
            <a:extLst>
              <a:ext uri="{FF2B5EF4-FFF2-40B4-BE49-F238E27FC236}">
                <a16:creationId xmlns:a16="http://schemas.microsoft.com/office/drawing/2014/main" id="{682919B9-7DA6-092C-1232-65A50E2DBD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3742" y="33008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9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7</a:t>
            </a:fld>
            <a:endParaRPr lang="en-GB" dirty="0"/>
          </a:p>
        </p:txBody>
      </p:sp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4E023C45-40F2-CF16-4210-B0946417B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804" y="5933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>
                <a:solidFill>
                  <a:schemeClr val="bg1"/>
                </a:solidFill>
              </a:rPr>
              <a:t>WiFiMon Hardware Probes</a:t>
            </a:r>
            <a:r>
              <a:rPr lang="en-US" sz="3600" dirty="0">
                <a:solidFill>
                  <a:schemeClr val="bg1"/>
                </a:solidFill>
              </a:rPr>
              <a:t> (</a:t>
            </a:r>
            <a:r>
              <a:rPr lang="en-US" sz="3600" i="1" dirty="0">
                <a:solidFill>
                  <a:schemeClr val="bg1"/>
                </a:solidFill>
              </a:rPr>
              <a:t>WHP</a:t>
            </a:r>
            <a:r>
              <a:rPr lang="en-US" sz="3600" dirty="0">
                <a:solidFill>
                  <a:schemeClr val="bg1"/>
                </a:solidFill>
              </a:rPr>
              <a:t>s)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2" name="Picture 1" descr="A close-up of a green circuit board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BD22081-0C3B-2721-5D0D-54F71047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30613" y="3510355"/>
            <a:ext cx="4096646" cy="3152497"/>
          </a:xfrm>
          <a:prstGeom prst="rect">
            <a:avLst/>
          </a:prstGeom>
        </p:spPr>
      </p:pic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CA37B62F-C012-9BA0-8F44-7A20DE26EBD5}"/>
              </a:ext>
            </a:extLst>
          </p:cNvPr>
          <p:cNvSpPr txBox="1"/>
          <p:nvPr/>
        </p:nvSpPr>
        <p:spPr bwMode="auto">
          <a:xfrm>
            <a:off x="193487" y="846511"/>
            <a:ext cx="12250978" cy="22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Wi-Fi performance measurements from </a:t>
            </a:r>
            <a:r>
              <a:rPr lang="en-US" b="1" dirty="0">
                <a:solidFill>
                  <a:srgbClr val="12B8BD"/>
                </a:solidFill>
                <a:latin typeface="+mn-lt"/>
              </a:rPr>
              <a:t>fixed points </a:t>
            </a:r>
            <a:r>
              <a:rPr lang="en-US" dirty="0">
                <a:latin typeface="+mn-lt"/>
              </a:rPr>
              <a:t>within the network 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Baseline throughput that complements crowdsourced measurements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Performance measurements similar to WSP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ones 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Additional data about monitored and nearby ESSIDs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TWAMP Measurements, system data (CPU, memory, </a:t>
            </a:r>
            <a:r>
              <a:rPr lang="en-US" dirty="0" err="1">
                <a:latin typeface="+mn-lt"/>
              </a:rPr>
              <a:t>etc</a:t>
            </a:r>
            <a:r>
              <a:rPr lang="en-US" dirty="0">
                <a:latin typeface="+mn-lt"/>
              </a:rPr>
              <a:t>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83F71-930F-4305-E4AD-9DF0B72BE873}"/>
              </a:ext>
            </a:extLst>
          </p:cNvPr>
          <p:cNvSpPr txBox="1"/>
          <p:nvPr/>
        </p:nvSpPr>
        <p:spPr bwMode="auto">
          <a:xfrm>
            <a:off x="851505" y="3779219"/>
            <a:ext cx="7896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12B8BD"/>
                </a:solidFill>
                <a:latin typeface="+mn-lt"/>
              </a:rPr>
              <a:t>Triggering measurements based on </a:t>
            </a:r>
            <a:r>
              <a:rPr lang="en-US" sz="2800" b="1" i="1" dirty="0">
                <a:solidFill>
                  <a:srgbClr val="12B8BD"/>
                </a:solidFill>
                <a:latin typeface="+mn-lt"/>
              </a:rPr>
              <a:t>crontabs</a:t>
            </a:r>
            <a:endParaRPr lang="en-US" sz="2800" b="1" dirty="0">
              <a:solidFill>
                <a:srgbClr val="12B8BD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C91AA-E56C-5CDB-A6E6-62CAB7425AC8}"/>
              </a:ext>
            </a:extLst>
          </p:cNvPr>
          <p:cNvSpPr txBox="1"/>
          <p:nvPr/>
        </p:nvSpPr>
        <p:spPr bwMode="auto">
          <a:xfrm>
            <a:off x="1663232" y="5303603"/>
            <a:ext cx="6005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1E4E79"/>
                </a:solidFill>
                <a:latin typeface="+mn-lt"/>
                <a:ea typeface="Calibri"/>
                <a:cs typeface="Calibri"/>
              </a:rPr>
              <a:t>Tested for </a:t>
            </a:r>
            <a:r>
              <a:rPr lang="en-US" sz="2800" b="1" dirty="0">
                <a:solidFill>
                  <a:srgbClr val="12B8BD"/>
                </a:solidFill>
                <a:latin typeface="+mn-lt"/>
                <a:ea typeface="Calibri"/>
                <a:cs typeface="Calibri"/>
              </a:rPr>
              <a:t>Raspberry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en-US" sz="2800" b="1" dirty="0">
                <a:solidFill>
                  <a:srgbClr val="12B8BD"/>
                </a:solidFill>
                <a:latin typeface="+mn-lt"/>
                <a:ea typeface="Calibri"/>
                <a:cs typeface="Calibri"/>
              </a:rPr>
              <a:t>Pi v3 </a:t>
            </a:r>
            <a:r>
              <a:rPr lang="en-US" sz="2800" b="1" dirty="0">
                <a:solidFill>
                  <a:srgbClr val="1E4E79"/>
                </a:solidFill>
                <a:latin typeface="+mn-lt"/>
                <a:ea typeface="Calibri"/>
                <a:cs typeface="Calibri"/>
              </a:rPr>
              <a:t>and </a:t>
            </a:r>
            <a:r>
              <a:rPr lang="en-US" sz="2800" b="1" dirty="0">
                <a:solidFill>
                  <a:srgbClr val="12B8BD"/>
                </a:solidFill>
                <a:latin typeface="+mn-lt"/>
                <a:ea typeface="Calibri"/>
                <a:cs typeface="Calibri"/>
              </a:rPr>
              <a:t>v4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07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A63F4AE3-34D4-914E-6B0E-95E5228C1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i="1" dirty="0" err="1"/>
              <a:t>WiFiMon</a:t>
            </a:r>
            <a:r>
              <a:rPr lang="en-US" sz="5400" i="1" dirty="0"/>
              <a:t> Capabilities:</a:t>
            </a:r>
            <a:br>
              <a:rPr lang="en-US" sz="5400" i="1" dirty="0"/>
            </a:br>
            <a:r>
              <a:rPr lang="en-US" sz="5400" i="1" dirty="0"/>
              <a:t>Recent Pilot at Yerevan, Armenia</a:t>
            </a:r>
            <a:endParaRPr sz="54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2088" y="6502400"/>
            <a:ext cx="569912" cy="3206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77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Pilot Details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1663540" y="4440836"/>
            <a:ext cx="9056715" cy="2277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9E794BD3-1748-A29A-6A56-A748404775C1}"/>
              </a:ext>
            </a:extLst>
          </p:cNvPr>
          <p:cNvSpPr txBox="1"/>
          <p:nvPr/>
        </p:nvSpPr>
        <p:spPr bwMode="auto">
          <a:xfrm>
            <a:off x="0" y="1509370"/>
            <a:ext cx="12192000" cy="2483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Monitoring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eduroam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at the Institute for Informatics and Automation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  Problems (IIAP) - National Academy of Sciences of Armenia</a:t>
            </a:r>
          </a:p>
          <a:p>
            <a:pPr marL="2286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Pilot duration: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September 21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– October 4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2023 </a:t>
            </a:r>
          </a:p>
          <a:p>
            <a:pPr marL="2286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Monitoring about 50-100 people (researchers, professors, engineers, students)</a:t>
            </a:r>
          </a:p>
          <a:p>
            <a:pPr marL="2286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Measurements from 1 WHP (Raspberry Pi 4 Model B) </a:t>
            </a:r>
          </a:p>
          <a:p>
            <a:pPr marL="2286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WAS/WTS installed in a single VM with 4 vCPU’s, 8 GB RAM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WiFiMon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v2.1.0)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194DB262-A1C9-432E-40D0-04BF9BE88CFF}"/>
              </a:ext>
            </a:extLst>
          </p:cNvPr>
          <p:cNvSpPr txBox="1"/>
          <p:nvPr/>
        </p:nvSpPr>
        <p:spPr bwMode="auto">
          <a:xfrm>
            <a:off x="1698174" y="4394130"/>
            <a:ext cx="9022081" cy="227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1E4E79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" panose="020F0502020204030204"/>
                <a:cs typeface="Calibri"/>
              </a:rPr>
              <a:t>Pilot Goals: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1E4E79"/>
              </a:buClr>
              <a:buSzPts val="2800"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" panose="020F0502020204030204"/>
                <a:cs typeface="Calibri"/>
              </a:rPr>
              <a:t>Experiment with newly introduced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" panose="020F0502020204030204"/>
                <a:cs typeface="Calibri"/>
              </a:rPr>
              <a:t>WiFiMon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" panose="020F0502020204030204"/>
                <a:cs typeface="Calibri"/>
              </a:rPr>
              <a:t> features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1E4E79"/>
              </a:buClr>
              <a:buSzPts val="2800"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Calibri" panose="020F0502020204030204"/>
                <a:cs typeface="Calibri"/>
              </a:rPr>
              <a:t>Help IIAP Wi-Fi administrators identify interesting points that require further inspection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F2661-9945-3642-0F60-82BE52187C46}"/>
              </a:ext>
            </a:extLst>
          </p:cNvPr>
          <p:cNvSpPr/>
          <p:nvPr/>
        </p:nvSpPr>
        <p:spPr bwMode="auto">
          <a:xfrm>
            <a:off x="4131700" y="737844"/>
            <a:ext cx="3645054" cy="662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296;p42">
            <a:extLst>
              <a:ext uri="{FF2B5EF4-FFF2-40B4-BE49-F238E27FC236}">
                <a16:creationId xmlns:a16="http://schemas.microsoft.com/office/drawing/2014/main" id="{DD1FD9AD-98A4-E436-E9FD-FA6BA62B27B6}"/>
              </a:ext>
            </a:extLst>
          </p:cNvPr>
          <p:cNvSpPr txBox="1"/>
          <p:nvPr/>
        </p:nvSpPr>
        <p:spPr bwMode="auto">
          <a:xfrm>
            <a:off x="4177287" y="737843"/>
            <a:ext cx="3878142" cy="72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1E4E79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The 3rd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WiFiMon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4E7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pilot</a:t>
            </a:r>
          </a:p>
        </p:txBody>
      </p:sp>
    </p:spTree>
    <p:extLst>
      <p:ext uri="{BB962C8B-B14F-4D97-AF65-F5344CB8AC3E}">
        <p14:creationId xmlns:p14="http://schemas.microsoft.com/office/powerpoint/2010/main" val="11016087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B776F485-3B96-461F-AC21-600D16C25E05}"/>
    </a:ext>
  </a:extLst>
</a:theme>
</file>

<file path=ppt/theme/theme2.xml><?xml version="1.0" encoding="utf-8"?>
<a:theme xmlns:a="http://schemas.openxmlformats.org/drawingml/2006/main" name="Standard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98334A8B-A537-4573-9C8D-C428CDEA7909}"/>
    </a:ext>
  </a:extLst>
</a:theme>
</file>

<file path=ppt/theme/theme3.xml><?xml version="1.0" encoding="utf-8"?>
<a:theme xmlns:a="http://schemas.openxmlformats.org/drawingml/2006/main" name="1_Standard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FB1710B8-3A7F-48D0-843F-9D00F382730D}"/>
    </a:ext>
  </a:extLst>
</a:theme>
</file>

<file path=ppt/theme/theme4.xml><?xml version="1.0" encoding="utf-8"?>
<a:theme xmlns:a="http://schemas.openxmlformats.org/drawingml/2006/main" name="blank">
  <a:themeElements>
    <a:clrScheme name="GN5">
      <a:dk1>
        <a:srgbClr val="004461"/>
      </a:dk1>
      <a:lt1>
        <a:srgbClr val="FFFFFF"/>
      </a:lt1>
      <a:dk2>
        <a:srgbClr val="FFDD7D"/>
      </a:dk2>
      <a:lt2>
        <a:srgbClr val="3C51A2"/>
      </a:lt2>
      <a:accent1>
        <a:srgbClr val="0ABBC2"/>
      </a:accent1>
      <a:accent2>
        <a:srgbClr val="1AAA88"/>
      </a:accent2>
      <a:accent3>
        <a:srgbClr val="EE416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667AA67F-9767-4B7D-9A78-71A5C532A7BD}"/>
    </a:ext>
  </a:extLst>
</a:theme>
</file>

<file path=ppt/theme/theme5.xml><?xml version="1.0" encoding="utf-8"?>
<a:theme xmlns:a="http://schemas.openxmlformats.org/drawingml/2006/main" name="En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04C7ED01-9969-4C91-9850-52FF073C9A5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9964085BF03940BF1408810DA7C764" ma:contentTypeVersion="8" ma:contentTypeDescription="Create a new document." ma:contentTypeScope="" ma:versionID="a117e5615bdb4a3d6028115d9a02e72f">
  <xsd:schema xmlns:xsd="http://www.w3.org/2001/XMLSchema" xmlns:xs="http://www.w3.org/2001/XMLSchema" xmlns:p="http://schemas.microsoft.com/office/2006/metadata/properties" xmlns:ns2="8228d8e9-cc2d-4be2-9152-6eed6b2f3705" xmlns:ns3="5908ebff-5f8e-4240-93d2-61fbc062eddd" targetNamespace="http://schemas.microsoft.com/office/2006/metadata/properties" ma:root="true" ma:fieldsID="efb6cdc4fa938cfac5929b374edecd0f" ns2:_="" ns3:_="">
    <xsd:import namespace="8228d8e9-cc2d-4be2-9152-6eed6b2f3705"/>
    <xsd:import namespace="5908ebff-5f8e-4240-93d2-61fbc062edd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Document_x0020_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28d8e9-cc2d-4be2-9152-6eed6b2f37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Document_x0020_ID" ma:index="13" nillable="true" ma:displayName="Document ID" ma:description="This column will be updated automatically 1 minute after the document is added." ma:internalName="Document_x0020_ID">
      <xsd:simpleType>
        <xsd:restriction base="dms:Text">
          <xsd:maxLength value="255"/>
        </xsd:restriction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08ebff-5f8e-4240-93d2-61fbc062e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PersistId xmlns="8228d8e9-cc2d-4be2-9152-6eed6b2f3705" xsi:nil="true"/>
    <Document_x0020_ID xmlns="8228d8e9-cc2d-4be2-9152-6eed6b2f3705">GN5-1-23-8511C6</Document_x0020_ID>
    <_dlc_DocId xmlns="8228d8e9-cc2d-4be2-9152-6eed6b2f3705">GN43-1341242381-276</_dlc_DocId>
    <_dlc_DocIdUrl xmlns="8228d8e9-cc2d-4be2-9152-6eed6b2f3705">
      <Url>https://geantprojects.sharepoint.com/sites/gn4-3/management/pmo/_layouts/15/DocIdRedir.aspx?ID=GN43-1341242381-276</Url>
      <Description>GN43-1341242381-276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660DE6D5-1D5D-4AB0-A59C-D7A69D535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28d8e9-cc2d-4be2-9152-6eed6b2f3705"/>
    <ds:schemaRef ds:uri="5908ebff-5f8e-4240-93d2-61fbc062e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142297-D27D-4CF8-893C-69C47FAFB1BB}">
  <ds:schemaRefs>
    <ds:schemaRef ds:uri="5908ebff-5f8e-4240-93d2-61fbc062eddd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8228d8e9-cc2d-4be2-9152-6eed6b2f3705"/>
    <ds:schemaRef ds:uri="http://schemas.microsoft.com/office/2006/metadata/properti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E4AF093-2412-438C-B9DC-1B8A4FA5D42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165A57B-A086-431F-A711-70FFA3A8278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GN5-1 presentation</Template>
  <TotalTime>16612</TotalTime>
  <Words>958</Words>
  <Application>Microsoft Office PowerPoint</Application>
  <PresentationFormat>Widescreen</PresentationFormat>
  <Paragraphs>155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Wingdings</vt:lpstr>
      <vt:lpstr>Cover</vt:lpstr>
      <vt:lpstr>Standard layout</vt:lpstr>
      <vt:lpstr>1_Standard layout</vt:lpstr>
      <vt:lpstr>blank</vt:lpstr>
      <vt:lpstr>End Slide</vt:lpstr>
      <vt:lpstr>GÉANT WiFiMon for Wi-Fi Network Monitoring</vt:lpstr>
      <vt:lpstr>WiFiMon GÉANT Service</vt:lpstr>
      <vt:lpstr>WiFiMon vs Related Monitoring Tools</vt:lpstr>
      <vt:lpstr>PowerPoint Presentation</vt:lpstr>
      <vt:lpstr>PowerPoint Presentation</vt:lpstr>
      <vt:lpstr>WiFiMon Test Server (WTS)</vt:lpstr>
      <vt:lpstr>WiFiMon Hardware Probes (WHPs)</vt:lpstr>
      <vt:lpstr>WiFiMon Capabilities: Recent Pilot at Yerevan, Armenia</vt:lpstr>
      <vt:lpstr>Pilot Details</vt:lpstr>
      <vt:lpstr>Overview of WiFiMon Measurements</vt:lpstr>
      <vt:lpstr>Average Upload Throughput Measurements</vt:lpstr>
      <vt:lpstr>Average Jitter</vt:lpstr>
      <vt:lpstr>Average Link Quality</vt:lpstr>
      <vt:lpstr>Average Number of Users</vt:lpstr>
      <vt:lpstr>Installation</vt:lpstr>
      <vt:lpstr>WiFiMon Installation</vt:lpstr>
      <vt:lpstr>WHP Configuration &amp; Control</vt:lpstr>
      <vt:lpstr>PowerPoint Presentation</vt:lpstr>
      <vt:lpstr>Remote WHP Configuration Made Possible</vt:lpstr>
      <vt:lpstr>Basic Steps Towards Anomaly Detection</vt:lpstr>
      <vt:lpstr>WiFiMon Anomaly Detection Feature</vt:lpstr>
      <vt:lpstr>Results for ASNET-AM Pilot (1/2)</vt:lpstr>
      <vt:lpstr>Results for ASNET-AM Pilot (2/2)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WiFiMon Probes for Digital Generations</dc:title>
  <dc:creator>Elisantila Gaci</dc:creator>
  <cp:keywords>GN5-1</cp:keywords>
  <cp:lastModifiedBy>Νικολαος Κωστοπουλος</cp:lastModifiedBy>
  <cp:revision>97</cp:revision>
  <dcterms:created xsi:type="dcterms:W3CDTF">2023-05-29T08:40:15Z</dcterms:created>
  <dcterms:modified xsi:type="dcterms:W3CDTF">2024-02-08T12:34:31Z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0x010100C49964085BF03940BF1408810DA7C764</vt:lpwstr>
  </property>
  <property fmtid="{D5CDD505-2E9C-101B-9397-08002B2CF9AE}" pid="3" name="_dlc_DocIdItemGuid">
    <vt:lpwstr>6ae6d963-2624-4731-878b-b3e827956d39</vt:lpwstr>
  </property>
</Properties>
</file>